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23"/>
  </p:notesMasterIdLst>
  <p:sldIdLst>
    <p:sldId id="1225" r:id="rId2"/>
    <p:sldId id="1224" r:id="rId3"/>
    <p:sldId id="1226" r:id="rId4"/>
    <p:sldId id="1227" r:id="rId5"/>
    <p:sldId id="1228" r:id="rId6"/>
    <p:sldId id="1229" r:id="rId7"/>
    <p:sldId id="1230" r:id="rId8"/>
    <p:sldId id="1231" r:id="rId9"/>
    <p:sldId id="1232" r:id="rId10"/>
    <p:sldId id="1233" r:id="rId11"/>
    <p:sldId id="1234" r:id="rId12"/>
    <p:sldId id="1236" r:id="rId13"/>
    <p:sldId id="1237" r:id="rId14"/>
    <p:sldId id="1241" r:id="rId15"/>
    <p:sldId id="1238" r:id="rId16"/>
    <p:sldId id="1235" r:id="rId17"/>
    <p:sldId id="1239" r:id="rId18"/>
    <p:sldId id="1240" r:id="rId19"/>
    <p:sldId id="1243" r:id="rId20"/>
    <p:sldId id="1244" r:id="rId21"/>
    <p:sldId id="1120"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E4C49"/>
    <a:srgbClr val="D32720"/>
    <a:srgbClr val="B9CDE5"/>
    <a:srgbClr val="FFFFFF"/>
    <a:srgbClr val="4F81BD"/>
    <a:srgbClr val="D52B25"/>
    <a:srgbClr val="D42923"/>
    <a:srgbClr val="ADC2D9"/>
    <a:srgbClr val="618EC4"/>
    <a:srgbClr val="55667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Kiểu Trung bình 2 - Màu chủ đề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Không có Kiểu, Không có Lưới">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67" autoAdjust="0"/>
    <p:restoredTop sz="79782" autoAdjust="0"/>
  </p:normalViewPr>
  <p:slideViewPr>
    <p:cSldViewPr snapToGrid="0">
      <p:cViewPr varScale="1">
        <p:scale>
          <a:sx n="84" d="100"/>
          <a:sy n="84" d="100"/>
        </p:scale>
        <p:origin x="1806" y="96"/>
      </p:cViewPr>
      <p:guideLst/>
    </p:cSldViewPr>
  </p:slideViewPr>
  <p:notesTextViewPr>
    <p:cViewPr>
      <p:scale>
        <a:sx n="125" d="100"/>
        <a:sy n="125"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B14C9EB-6DB0-4253-A534-AA6AC3B617E1}" type="datetimeFigureOut">
              <a:rPr lang="en-US" smtClean="0"/>
              <a:t>5/30/2025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B17C66-5E86-48FA-A33E-66AB0EC7811B}"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BB17C66-5E86-48FA-A33E-66AB0EC7811B}" type="slidenum">
              <a:rPr lang="en-US" smtClean="0"/>
              <a:t>1</a:t>
            </a:fld>
            <a:endParaRPr lang="en-US"/>
          </a:p>
        </p:txBody>
      </p:sp>
    </p:spTree>
    <p:extLst>
      <p:ext uri="{BB962C8B-B14F-4D97-AF65-F5344CB8AC3E}">
        <p14:creationId xmlns:p14="http://schemas.microsoft.com/office/powerpoint/2010/main" val="18963750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Simple terms, during the morphological erosion operation, the structuring element (SE) is translated over each pixel of the image. The pixel corresponding to the center of the SE is retained only if </a:t>
            </a:r>
            <a:r>
              <a:rPr lang="en-US" b="1" dirty="0"/>
              <a:t>all</a:t>
            </a:r>
            <a:r>
              <a:rPr lang="en-US" dirty="0"/>
              <a:t> pixels within the SE fit entirely within the object region.</a:t>
            </a:r>
            <a:br>
              <a:rPr lang="en-US" dirty="0"/>
            </a:br>
            <a:r>
              <a:rPr lang="en-US" dirty="0"/>
              <a:t>If the SE is not completely contained within the object region, the center pixel is set to the background.</a:t>
            </a:r>
          </a:p>
        </p:txBody>
      </p:sp>
      <p:sp>
        <p:nvSpPr>
          <p:cNvPr id="4" name="Slide Number Placeholder 3"/>
          <p:cNvSpPr>
            <a:spLocks noGrp="1"/>
          </p:cNvSpPr>
          <p:nvPr>
            <p:ph type="sldNum" sz="quarter" idx="5"/>
          </p:nvPr>
        </p:nvSpPr>
        <p:spPr/>
        <p:txBody>
          <a:bodyPr/>
          <a:lstStyle/>
          <a:p>
            <a:fld id="{4BB17C66-5E86-48FA-A33E-66AB0EC7811B}" type="slidenum">
              <a:rPr lang="en-US" smtClean="0"/>
              <a:t>11</a:t>
            </a:fld>
            <a:endParaRPr lang="en-US"/>
          </a:p>
        </p:txBody>
      </p:sp>
    </p:spTree>
    <p:extLst>
      <p:ext uri="{BB962C8B-B14F-4D97-AF65-F5344CB8AC3E}">
        <p14:creationId xmlns:p14="http://schemas.microsoft.com/office/powerpoint/2010/main" val="12927969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 example of applying erosion with different shaped structuring elements (SE).</a:t>
            </a:r>
            <a:br>
              <a:rPr lang="en-US" dirty="0"/>
            </a:br>
            <a:r>
              <a:rPr lang="en-US" dirty="0"/>
              <a:t>The top image shows the result of eroding Image using a square SE, while the bottom image shows the result of erosion with an elongated SE.</a:t>
            </a:r>
            <a:br>
              <a:rPr lang="en-US" dirty="0"/>
            </a:br>
            <a:r>
              <a:rPr lang="en-US" dirty="0"/>
              <a:t>The dotted border represents the boundary of set A, shown for reference.</a:t>
            </a:r>
          </a:p>
          <a:p>
            <a:r>
              <a:rPr lang="en-US" dirty="0"/>
              <a:t>We can observe that in the top image, the boundary of the object is only slightly eroded, resulting in a shape that remains square. However, in the bottom image, the result is a line.</a:t>
            </a:r>
          </a:p>
          <a:p>
            <a:r>
              <a:rPr lang="en-US" dirty="0"/>
              <a:t>As you can see, the result of erosion is controlled by the shape of the structuring element.</a:t>
            </a:r>
          </a:p>
          <a:p>
            <a:r>
              <a:rPr lang="en-US" dirty="0"/>
              <a:t>Structuring elements commonly have shapes such as square, circle, or cross.</a:t>
            </a:r>
          </a:p>
        </p:txBody>
      </p:sp>
      <p:sp>
        <p:nvSpPr>
          <p:cNvPr id="4" name="Slide Number Placeholder 3"/>
          <p:cNvSpPr>
            <a:spLocks noGrp="1"/>
          </p:cNvSpPr>
          <p:nvPr>
            <p:ph type="sldNum" sz="quarter" idx="5"/>
          </p:nvPr>
        </p:nvSpPr>
        <p:spPr/>
        <p:txBody>
          <a:bodyPr/>
          <a:lstStyle/>
          <a:p>
            <a:fld id="{4BB17C66-5E86-48FA-A33E-66AB0EC7811B}" type="slidenum">
              <a:rPr lang="en-US" smtClean="0"/>
              <a:t>12</a:t>
            </a:fld>
            <a:endParaRPr lang="en-US"/>
          </a:p>
        </p:txBody>
      </p:sp>
    </p:spTree>
    <p:extLst>
      <p:ext uri="{BB962C8B-B14F-4D97-AF65-F5344CB8AC3E}">
        <p14:creationId xmlns:p14="http://schemas.microsoft.com/office/powerpoint/2010/main" val="2576905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2800" dirty="0"/>
              <a:t>This is a binary image depicting a simple wire-bond mask. Our goal is to remove the connecting lines between the center region and the border pads.</a:t>
            </a:r>
          </a:p>
          <a:p>
            <a:pPr algn="l"/>
            <a:r>
              <a:rPr lang="en-US" dirty="0"/>
              <a:t>Eroding the image with a square structuring element of size 11×11, where all elements are 1, yields the result shown in the second image. Most of the lines are removed, but two still remain. This is because those two lines have a thickness greater than 11 pixels.</a:t>
            </a:r>
            <a:endParaRPr lang="en-US" sz="2800" dirty="0"/>
          </a:p>
          <a:p>
            <a:pPr algn="l"/>
            <a:r>
              <a:rPr lang="en-US" dirty="0"/>
              <a:t>By increasing the structuring element size to 15×15, all lines are successfully eliminated. Increasing the size of the structuring element even further will remove larger components. For instance, using a 45×45 structuring element will also eliminate the border pads entirely.</a:t>
            </a:r>
          </a:p>
        </p:txBody>
      </p:sp>
      <p:sp>
        <p:nvSpPr>
          <p:cNvPr id="4" name="Slide Number Placeholder 3"/>
          <p:cNvSpPr>
            <a:spLocks noGrp="1"/>
          </p:cNvSpPr>
          <p:nvPr>
            <p:ph type="sldNum" sz="quarter" idx="5"/>
          </p:nvPr>
        </p:nvSpPr>
        <p:spPr/>
        <p:txBody>
          <a:bodyPr/>
          <a:lstStyle/>
          <a:p>
            <a:fld id="{4BB17C66-5E86-48FA-A33E-66AB0EC7811B}" type="slidenum">
              <a:rPr lang="en-US" smtClean="0"/>
              <a:t>13</a:t>
            </a:fld>
            <a:endParaRPr lang="en-US"/>
          </a:p>
        </p:txBody>
      </p:sp>
    </p:spTree>
    <p:extLst>
      <p:ext uri="{BB962C8B-B14F-4D97-AF65-F5344CB8AC3E}">
        <p14:creationId xmlns:p14="http://schemas.microsoft.com/office/powerpoint/2010/main" val="23108865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B17C66-5E86-48FA-A33E-66AB0EC7811B}" type="slidenum">
              <a:rPr lang="en-US" smtClean="0"/>
              <a:t>14</a:t>
            </a:fld>
            <a:endParaRPr lang="en-US"/>
          </a:p>
        </p:txBody>
      </p:sp>
    </p:spTree>
    <p:extLst>
      <p:ext uri="{BB962C8B-B14F-4D97-AF65-F5344CB8AC3E}">
        <p14:creationId xmlns:p14="http://schemas.microsoft.com/office/powerpoint/2010/main" val="17611106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Dilation is similar to erosion, but instead of shrinking the foreground, dilation expands it.</a:t>
            </a:r>
            <a:br>
              <a:rPr lang="en-US" dirty="0"/>
            </a:br>
            <a:r>
              <a:rPr lang="en-US" dirty="0"/>
              <a:t>The dilation of an image </a:t>
            </a:r>
            <a:r>
              <a:rPr lang="en-US" i="1" dirty="0"/>
              <a:t>A</a:t>
            </a:r>
            <a:r>
              <a:rPr lang="en-US" dirty="0"/>
              <a:t> by a structuring element </a:t>
            </a:r>
            <a:r>
              <a:rPr lang="en-US" i="1" dirty="0"/>
              <a:t>B</a:t>
            </a:r>
            <a:r>
              <a:rPr lang="en-US" dirty="0"/>
              <a:t> is defined as the set of all points </a:t>
            </a:r>
            <a:r>
              <a:rPr lang="en-US" i="1" dirty="0"/>
              <a:t>z</a:t>
            </a:r>
            <a:r>
              <a:rPr lang="en-US" dirty="0"/>
              <a:t> such that the translated structuring element </a:t>
            </a:r>
            <a:r>
              <a:rPr lang="en-US" i="1" dirty="0"/>
              <a:t>Bₓ</a:t>
            </a:r>
            <a:r>
              <a:rPr lang="en-US" dirty="0"/>
              <a:t> overlaps with </a:t>
            </a:r>
            <a:r>
              <a:rPr lang="en-US" b="1" dirty="0"/>
              <a:t>at least one</a:t>
            </a:r>
            <a:r>
              <a:rPr lang="en-US" dirty="0"/>
              <a:t> foreground pixel in </a:t>
            </a:r>
            <a:r>
              <a:rPr lang="en-US" i="1" dirty="0"/>
              <a:t>A</a:t>
            </a:r>
            <a:r>
              <a:rPr lang="en-US" dirty="0"/>
              <a:t>.</a:t>
            </a:r>
            <a:endParaRPr lang="en-US" b="1" dirty="0"/>
          </a:p>
          <a:p>
            <a:r>
              <a:rPr lang="en-US" b="1" dirty="0"/>
              <a:t>In simple terms</a:t>
            </a:r>
            <a:r>
              <a:rPr lang="en-US" dirty="0"/>
              <a:t>, during the </a:t>
            </a:r>
            <a:r>
              <a:rPr lang="en-US" b="1" dirty="0"/>
              <a:t>morphological dilation</a:t>
            </a:r>
            <a:r>
              <a:rPr lang="en-US" dirty="0"/>
              <a:t> operation, the </a:t>
            </a:r>
            <a:r>
              <a:rPr lang="en-US" b="1" dirty="0"/>
              <a:t>structuring element (SE)</a:t>
            </a:r>
            <a:r>
              <a:rPr lang="en-US" dirty="0"/>
              <a:t> is translated over each pixel of the image.</a:t>
            </a:r>
            <a:br>
              <a:rPr lang="en-US" dirty="0"/>
            </a:br>
            <a:r>
              <a:rPr lang="en-US" dirty="0"/>
              <a:t>The pixel corresponding to the center of the SE is </a:t>
            </a:r>
            <a:r>
              <a:rPr lang="en-US" b="1" dirty="0"/>
              <a:t>set to foreground</a:t>
            </a:r>
            <a:r>
              <a:rPr lang="en-US" dirty="0"/>
              <a:t> if </a:t>
            </a:r>
            <a:r>
              <a:rPr lang="en-US" b="1" dirty="0"/>
              <a:t>at least one pixel</a:t>
            </a:r>
            <a:r>
              <a:rPr lang="en-US" dirty="0"/>
              <a:t> within the SE overlaps with a foreground (object) pixel in the image.</a:t>
            </a:r>
            <a:br>
              <a:rPr lang="en-US" dirty="0"/>
            </a:br>
            <a:r>
              <a:rPr lang="en-US" dirty="0"/>
              <a:t>If </a:t>
            </a:r>
            <a:r>
              <a:rPr lang="en-US" b="1" dirty="0"/>
              <a:t>none</a:t>
            </a:r>
            <a:r>
              <a:rPr lang="en-US" dirty="0"/>
              <a:t> of the pixels in the SE overlap with the foreground, the center pixel is set to </a:t>
            </a:r>
            <a:r>
              <a:rPr lang="en-US" b="1" dirty="0"/>
              <a:t>background</a:t>
            </a:r>
            <a:r>
              <a:rPr lang="en-US" dirty="0"/>
              <a:t>.</a:t>
            </a:r>
          </a:p>
        </p:txBody>
      </p:sp>
      <p:sp>
        <p:nvSpPr>
          <p:cNvPr id="4" name="Slide Number Placeholder 3"/>
          <p:cNvSpPr>
            <a:spLocks noGrp="1"/>
          </p:cNvSpPr>
          <p:nvPr>
            <p:ph type="sldNum" sz="quarter" idx="5"/>
          </p:nvPr>
        </p:nvSpPr>
        <p:spPr/>
        <p:txBody>
          <a:bodyPr/>
          <a:lstStyle/>
          <a:p>
            <a:fld id="{4BB17C66-5E86-48FA-A33E-66AB0EC7811B}" type="slidenum">
              <a:rPr lang="en-US" smtClean="0"/>
              <a:t>15</a:t>
            </a:fld>
            <a:endParaRPr lang="en-US"/>
          </a:p>
        </p:txBody>
      </p:sp>
    </p:spTree>
    <p:extLst>
      <p:ext uri="{BB962C8B-B14F-4D97-AF65-F5344CB8AC3E}">
        <p14:creationId xmlns:p14="http://schemas.microsoft.com/office/powerpoint/2010/main" val="35481802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 example of applying dilation with different shaped structuring elements (SE).</a:t>
            </a:r>
          </a:p>
        </p:txBody>
      </p:sp>
      <p:sp>
        <p:nvSpPr>
          <p:cNvPr id="4" name="Slide Number Placeholder 3"/>
          <p:cNvSpPr>
            <a:spLocks noGrp="1"/>
          </p:cNvSpPr>
          <p:nvPr>
            <p:ph type="sldNum" sz="quarter" idx="5"/>
          </p:nvPr>
        </p:nvSpPr>
        <p:spPr/>
        <p:txBody>
          <a:bodyPr/>
          <a:lstStyle/>
          <a:p>
            <a:fld id="{4BB17C66-5E86-48FA-A33E-66AB0EC7811B}" type="slidenum">
              <a:rPr lang="en-US" smtClean="0"/>
              <a:t>16</a:t>
            </a:fld>
            <a:endParaRPr lang="en-US"/>
          </a:p>
        </p:txBody>
      </p:sp>
    </p:spTree>
    <p:extLst>
      <p:ext uri="{BB962C8B-B14F-4D97-AF65-F5344CB8AC3E}">
        <p14:creationId xmlns:p14="http://schemas.microsoft.com/office/powerpoint/2010/main" val="12971846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 example demonstrating the effect of dilation.</a:t>
            </a:r>
          </a:p>
          <a:p>
            <a:r>
              <a:rPr lang="en-US" dirty="0"/>
              <a:t>On the right The characters appear thicker, more solid, and more continuous compared to the image on the left.</a:t>
            </a:r>
            <a:br>
              <a:rPr lang="en-US" dirty="0"/>
            </a:br>
            <a:r>
              <a:rPr lang="en-US" dirty="0"/>
              <a:t>Small gaps inside the characters have been filled in.</a:t>
            </a:r>
          </a:p>
        </p:txBody>
      </p:sp>
      <p:sp>
        <p:nvSpPr>
          <p:cNvPr id="4" name="Slide Number Placeholder 3"/>
          <p:cNvSpPr>
            <a:spLocks noGrp="1"/>
          </p:cNvSpPr>
          <p:nvPr>
            <p:ph type="sldNum" sz="quarter" idx="5"/>
          </p:nvPr>
        </p:nvSpPr>
        <p:spPr/>
        <p:txBody>
          <a:bodyPr/>
          <a:lstStyle/>
          <a:p>
            <a:fld id="{4BB17C66-5E86-48FA-A33E-66AB0EC7811B}" type="slidenum">
              <a:rPr lang="en-US" smtClean="0"/>
              <a:t>17</a:t>
            </a:fld>
            <a:endParaRPr lang="en-US"/>
          </a:p>
        </p:txBody>
      </p:sp>
    </p:spTree>
    <p:extLst>
      <p:ext uri="{BB962C8B-B14F-4D97-AF65-F5344CB8AC3E}">
        <p14:creationId xmlns:p14="http://schemas.microsoft.com/office/powerpoint/2010/main" val="68539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Previously, we explored the two fundamental morphological operations: </a:t>
            </a:r>
            <a:r>
              <a:rPr lang="en-US" b="1" dirty="0"/>
              <a:t>erosion</a:t>
            </a:r>
            <a:r>
              <a:rPr lang="en-US" dirty="0"/>
              <a:t> and </a:t>
            </a:r>
            <a:r>
              <a:rPr lang="en-US" b="1" dirty="0"/>
              <a:t>dilation</a:t>
            </a:r>
            <a:r>
              <a:rPr lang="en-US" dirty="0"/>
              <a:t>.</a:t>
            </a:r>
            <a:br>
              <a:rPr lang="en-US" dirty="0"/>
            </a:br>
            <a:r>
              <a:rPr lang="en-US" dirty="0"/>
              <a:t>Now, we will move on to two compound operations — </a:t>
            </a:r>
            <a:r>
              <a:rPr lang="en-US" b="1" dirty="0"/>
              <a:t>opening</a:t>
            </a:r>
            <a:r>
              <a:rPr lang="en-US" dirty="0"/>
              <a:t> and </a:t>
            </a:r>
            <a:r>
              <a:rPr lang="en-US" b="1" dirty="0"/>
              <a:t>closing</a:t>
            </a:r>
            <a:r>
              <a:rPr lang="en-US" dirty="0"/>
              <a:t> — which are combinations of erosion and dilation.</a:t>
            </a:r>
          </a:p>
          <a:p>
            <a:r>
              <a:rPr lang="en-US" dirty="0"/>
              <a:t>Opening consists of </a:t>
            </a:r>
            <a:r>
              <a:rPr lang="en-US" b="1" dirty="0"/>
              <a:t>erosion followed by dilation</a:t>
            </a:r>
            <a:r>
              <a:rPr lang="en-US" dirty="0"/>
              <a:t>.</a:t>
            </a:r>
            <a:br>
              <a:rPr lang="en-US" dirty="0"/>
            </a:br>
            <a:r>
              <a:rPr lang="en-US" dirty="0"/>
              <a:t>It is typically used to:</a:t>
            </a:r>
          </a:p>
          <a:p>
            <a:pPr>
              <a:buFont typeface="Arial" panose="020B0604020202020204" pitchFamily="34" charset="0"/>
              <a:buChar char="•"/>
            </a:pPr>
            <a:r>
              <a:rPr lang="en-US" b="1" dirty="0"/>
              <a:t>Remove small noise</a:t>
            </a:r>
            <a:endParaRPr lang="en-US" dirty="0"/>
          </a:p>
          <a:p>
            <a:pPr>
              <a:buFont typeface="Arial" panose="020B0604020202020204" pitchFamily="34" charset="0"/>
              <a:buChar char="•"/>
            </a:pPr>
            <a:r>
              <a:rPr lang="en-US" b="1" dirty="0"/>
              <a:t>Smooth object contours</a:t>
            </a:r>
            <a:endParaRPr lang="en-US" dirty="0"/>
          </a:p>
          <a:p>
            <a:pPr>
              <a:buFont typeface="Arial" panose="020B0604020202020204" pitchFamily="34" charset="0"/>
              <a:buChar char="•"/>
            </a:pPr>
            <a:r>
              <a:rPr lang="en-US" b="1" dirty="0"/>
              <a:t>Separate closely spaced objects</a:t>
            </a:r>
            <a:endParaRPr lang="en-US" dirty="0"/>
          </a:p>
          <a:p>
            <a:r>
              <a:rPr lang="en-US" dirty="0"/>
              <a:t>After the erosion step removes noise and small protrusions, the dilation step is applied to </a:t>
            </a:r>
            <a:r>
              <a:rPr lang="en-US" b="1" dirty="0"/>
              <a:t>restore the main shape</a:t>
            </a:r>
            <a:r>
              <a:rPr lang="en-US" dirty="0"/>
              <a:t> of the object — </a:t>
            </a:r>
            <a:r>
              <a:rPr lang="en-US" b="1" dirty="0"/>
              <a:t>without bringing back the noise</a:t>
            </a:r>
            <a:r>
              <a:rPr lang="en-US" dirty="0"/>
              <a:t>.</a:t>
            </a:r>
          </a:p>
        </p:txBody>
      </p:sp>
      <p:sp>
        <p:nvSpPr>
          <p:cNvPr id="4" name="Slide Number Placeholder 3"/>
          <p:cNvSpPr>
            <a:spLocks noGrp="1"/>
          </p:cNvSpPr>
          <p:nvPr>
            <p:ph type="sldNum" sz="quarter" idx="5"/>
          </p:nvPr>
        </p:nvSpPr>
        <p:spPr/>
        <p:txBody>
          <a:bodyPr/>
          <a:lstStyle/>
          <a:p>
            <a:fld id="{4BB17C66-5E86-48FA-A33E-66AB0EC7811B}" type="slidenum">
              <a:rPr lang="en-US" smtClean="0"/>
              <a:t>18</a:t>
            </a:fld>
            <a:endParaRPr lang="en-US"/>
          </a:p>
        </p:txBody>
      </p:sp>
    </p:spTree>
    <p:extLst>
      <p:ext uri="{BB962C8B-B14F-4D97-AF65-F5344CB8AC3E}">
        <p14:creationId xmlns:p14="http://schemas.microsoft.com/office/powerpoint/2010/main" val="37722870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Closing is the reverse of opening — it consists of </a:t>
            </a:r>
            <a:r>
              <a:rPr lang="en-US" b="1" dirty="0"/>
              <a:t>dilation followed by erosion</a:t>
            </a:r>
            <a:r>
              <a:rPr lang="en-US" dirty="0"/>
              <a:t>.</a:t>
            </a:r>
            <a:br>
              <a:rPr lang="en-US" dirty="0"/>
            </a:br>
            <a:r>
              <a:rPr lang="en-US" dirty="0"/>
              <a:t>This operation is particularly useful for:</a:t>
            </a:r>
          </a:p>
          <a:p>
            <a:pPr>
              <a:buFont typeface="Arial" panose="020B0604020202020204" pitchFamily="34" charset="0"/>
              <a:buChar char="•"/>
            </a:pPr>
            <a:r>
              <a:rPr lang="en-US" b="1" dirty="0"/>
              <a:t>Filling small holes</a:t>
            </a:r>
            <a:r>
              <a:rPr lang="en-US" dirty="0"/>
              <a:t> or gaps within objects</a:t>
            </a:r>
          </a:p>
          <a:p>
            <a:pPr>
              <a:buFont typeface="Arial" panose="020B0604020202020204" pitchFamily="34" charset="0"/>
              <a:buChar char="•"/>
            </a:pPr>
            <a:r>
              <a:rPr lang="en-US" b="1" dirty="0"/>
              <a:t>Connecting nearby objects</a:t>
            </a:r>
            <a:endParaRPr lang="en-US" dirty="0"/>
          </a:p>
          <a:p>
            <a:pPr>
              <a:buFont typeface="Arial" panose="020B0604020202020204" pitchFamily="34" charset="0"/>
              <a:buChar char="•"/>
            </a:pPr>
            <a:r>
              <a:rPr lang="en-US" b="1" dirty="0"/>
              <a:t>Smoothing object contours</a:t>
            </a:r>
            <a:r>
              <a:rPr lang="en-US" dirty="0"/>
              <a:t> from the opposite direction of opening</a:t>
            </a:r>
          </a:p>
          <a:p>
            <a:r>
              <a:rPr lang="en-US" dirty="0"/>
              <a:t>In the first step, dilation expands the foreground regions, filling in small holes and connecting nearby elements.</a:t>
            </a:r>
            <a:br>
              <a:rPr lang="en-US" dirty="0"/>
            </a:br>
            <a:r>
              <a:rPr lang="en-US" dirty="0"/>
              <a:t>Then, erosion is applied to shrink the objects back to their original size, while maintaining the connections and filled areas created by dilation.</a:t>
            </a:r>
          </a:p>
          <a:p>
            <a:endParaRPr lang="en-US" dirty="0"/>
          </a:p>
        </p:txBody>
      </p:sp>
      <p:sp>
        <p:nvSpPr>
          <p:cNvPr id="4" name="Slide Number Placeholder 3"/>
          <p:cNvSpPr>
            <a:spLocks noGrp="1"/>
          </p:cNvSpPr>
          <p:nvPr>
            <p:ph type="sldNum" sz="quarter" idx="5"/>
          </p:nvPr>
        </p:nvSpPr>
        <p:spPr/>
        <p:txBody>
          <a:bodyPr/>
          <a:lstStyle/>
          <a:p>
            <a:fld id="{4BB17C66-5E86-48FA-A33E-66AB0EC7811B}" type="slidenum">
              <a:rPr lang="en-US" smtClean="0"/>
              <a:t>19</a:t>
            </a:fld>
            <a:endParaRPr lang="en-US"/>
          </a:p>
        </p:txBody>
      </p:sp>
    </p:spTree>
    <p:extLst>
      <p:ext uri="{BB962C8B-B14F-4D97-AF65-F5344CB8AC3E}">
        <p14:creationId xmlns:p14="http://schemas.microsoft.com/office/powerpoint/2010/main" val="37567101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have developed a program to process fingerprint images using morphological operations. First, this is the original scene that I cropped using the snipping tool from a document. To convert it into a binary image, I applied threshold transformation. I applied erosion to remove small noise, then used dilation to restore the original shape of the fingerprint. What I just performed is an opening operation. The result is that the noise was removed; however, the image still has many holes and breaks.</a:t>
            </a:r>
          </a:p>
          <a:p>
            <a:r>
              <a:rPr lang="en-US" dirty="0"/>
              <a:t>Next, I applied dilation to the obtained result to fill in the gaps, followed by erosion to restore the original shape of the fingerprint. This is the closing operation. Applying opening together with closing helped me achieve a result of a continuous, clear fingerprint image without noise. However, my result still has some noise in certain areas because I chose a structuring element (SE) that is not optimal, but overall, the image has improved.</a:t>
            </a:r>
          </a:p>
          <a:p>
            <a:endParaRPr lang="en-US" dirty="0"/>
          </a:p>
        </p:txBody>
      </p:sp>
      <p:sp>
        <p:nvSpPr>
          <p:cNvPr id="4" name="Slide Number Placeholder 3"/>
          <p:cNvSpPr>
            <a:spLocks noGrp="1"/>
          </p:cNvSpPr>
          <p:nvPr>
            <p:ph type="sldNum" sz="quarter" idx="5"/>
          </p:nvPr>
        </p:nvSpPr>
        <p:spPr/>
        <p:txBody>
          <a:bodyPr/>
          <a:lstStyle/>
          <a:p>
            <a:fld id="{4BB17C66-5E86-48FA-A33E-66AB0EC7811B}" type="slidenum">
              <a:rPr lang="en-US" smtClean="0"/>
              <a:t>20</a:t>
            </a:fld>
            <a:endParaRPr lang="en-US"/>
          </a:p>
        </p:txBody>
      </p:sp>
    </p:spTree>
    <p:extLst>
      <p:ext uri="{BB962C8B-B14F-4D97-AF65-F5344CB8AC3E}">
        <p14:creationId xmlns:p14="http://schemas.microsoft.com/office/powerpoint/2010/main" val="32520439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Morphology in image processing is a tool for extracting image components that are useful in the representation and description of region shape, such as boundaries and skeletons. </a:t>
            </a:r>
          </a:p>
          <a:p>
            <a:r>
              <a:rPr lang="en-US" dirty="0"/>
              <a:t>•Furthermore, the morphological operations can be used for filtering, thinning and pruning. </a:t>
            </a:r>
          </a:p>
        </p:txBody>
      </p:sp>
      <p:sp>
        <p:nvSpPr>
          <p:cNvPr id="4" name="Slide Number Placeholder 3"/>
          <p:cNvSpPr>
            <a:spLocks noGrp="1"/>
          </p:cNvSpPr>
          <p:nvPr>
            <p:ph type="sldNum" sz="quarter" idx="5"/>
          </p:nvPr>
        </p:nvSpPr>
        <p:spPr/>
        <p:txBody>
          <a:bodyPr/>
          <a:lstStyle/>
          <a:p>
            <a:fld id="{4BB17C66-5E86-48FA-A33E-66AB0EC7811B}" type="slidenum">
              <a:rPr lang="en-US" smtClean="0"/>
              <a:t>3</a:t>
            </a:fld>
            <a:endParaRPr lang="en-US"/>
          </a:p>
        </p:txBody>
      </p:sp>
    </p:spTree>
    <p:extLst>
      <p:ext uri="{BB962C8B-B14F-4D97-AF65-F5344CB8AC3E}">
        <p14:creationId xmlns:p14="http://schemas.microsoft.com/office/powerpoint/2010/main" val="33925903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dirty="0">
                <a:solidFill>
                  <a:srgbClr val="242021"/>
                </a:solidFill>
                <a:effectLst/>
                <a:latin typeface="TimesTen-Roman"/>
              </a:rPr>
              <a:t>The language of mathematical morphology is set theory. As such, morphology offers a unified and powerful approach to numerous image processing problems. When working with images, sets in mathematical morphology represent objects in those images. In binary images, the sets in question are members of the 2-D integer space </a:t>
            </a:r>
            <a:r>
              <a:rPr lang="en-US" sz="1800" b="0" i="1" dirty="0">
                <a:solidFill>
                  <a:srgbClr val="242021"/>
                </a:solidFill>
                <a:effectLst/>
                <a:latin typeface="TimesTen-Italic"/>
              </a:rPr>
              <a:t>Z</a:t>
            </a:r>
            <a:r>
              <a:rPr lang="en-US" sz="1800" b="0" i="0" dirty="0">
                <a:solidFill>
                  <a:srgbClr val="242021"/>
                </a:solidFill>
                <a:effectLst/>
                <a:latin typeface="TimesTen-Roman"/>
              </a:rPr>
              <a:t>2, where each element of a set is a tuple (2-D vector) whose coordinates are the coordinates of an object (typically foreground) pixel in the image. Grayscale digital images can be represented as sets whose components are in </a:t>
            </a:r>
            <a:r>
              <a:rPr lang="en-US" sz="1800" b="0" i="1" dirty="0">
                <a:solidFill>
                  <a:srgbClr val="242021"/>
                </a:solidFill>
                <a:effectLst/>
                <a:latin typeface="TimesTen-Italic"/>
              </a:rPr>
              <a:t>Z</a:t>
            </a:r>
            <a:r>
              <a:rPr lang="en-US" sz="1800" b="0" i="0" dirty="0">
                <a:solidFill>
                  <a:srgbClr val="242021"/>
                </a:solidFill>
                <a:effectLst/>
                <a:latin typeface="TimesTen-Roman"/>
              </a:rPr>
              <a:t>3. In this case, two components of each element of the set refer to the coordinates of a pixel, and the third corresponds to its discrete intensity value. Sets in higher dimensional spaces can contain other image attributes, such as color and time-varying components.</a:t>
            </a:r>
            <a:r>
              <a:rPr lang="en-US" dirty="0"/>
              <a:t> </a:t>
            </a:r>
            <a:br>
              <a:rPr lang="en-US" dirty="0"/>
            </a:br>
            <a:endParaRPr lang="en-US" dirty="0"/>
          </a:p>
        </p:txBody>
      </p:sp>
      <p:sp>
        <p:nvSpPr>
          <p:cNvPr id="4" name="Slide Number Placeholder 3"/>
          <p:cNvSpPr>
            <a:spLocks noGrp="1"/>
          </p:cNvSpPr>
          <p:nvPr>
            <p:ph type="sldNum" sz="quarter" idx="5"/>
          </p:nvPr>
        </p:nvSpPr>
        <p:spPr/>
        <p:txBody>
          <a:bodyPr/>
          <a:lstStyle/>
          <a:p>
            <a:fld id="{4BB17C66-5E86-48FA-A33E-66AB0EC7811B}" type="slidenum">
              <a:rPr lang="en-US" smtClean="0"/>
              <a:t>4</a:t>
            </a:fld>
            <a:endParaRPr lang="en-US"/>
          </a:p>
        </p:txBody>
      </p:sp>
    </p:spTree>
    <p:extLst>
      <p:ext uri="{BB962C8B-B14F-4D97-AF65-F5344CB8AC3E}">
        <p14:creationId xmlns:p14="http://schemas.microsoft.com/office/powerpoint/2010/main" val="12228415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800" dirty="0"/>
              <a:t>Here are the definitions and notations for some Basic Set Operators. </a:t>
            </a:r>
            <a:endParaRPr lang="en-US" dirty="0"/>
          </a:p>
        </p:txBody>
      </p:sp>
      <p:sp>
        <p:nvSpPr>
          <p:cNvPr id="4" name="Slide Number Placeholder 3"/>
          <p:cNvSpPr>
            <a:spLocks noGrp="1"/>
          </p:cNvSpPr>
          <p:nvPr>
            <p:ph type="sldNum" sz="quarter" idx="5"/>
          </p:nvPr>
        </p:nvSpPr>
        <p:spPr/>
        <p:txBody>
          <a:bodyPr/>
          <a:lstStyle/>
          <a:p>
            <a:fld id="{4BB17C66-5E86-48FA-A33E-66AB0EC7811B}" type="slidenum">
              <a:rPr lang="en-US" smtClean="0"/>
              <a:t>5</a:t>
            </a:fld>
            <a:endParaRPr lang="en-US"/>
          </a:p>
        </p:txBody>
      </p:sp>
    </p:spTree>
    <p:extLst>
      <p:ext uri="{BB962C8B-B14F-4D97-AF65-F5344CB8AC3E}">
        <p14:creationId xmlns:p14="http://schemas.microsoft.com/office/powerpoint/2010/main" val="1488862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 illustration of Basic Set Theory, in which Set A and Set B are represented by two shapes like this</a:t>
            </a:r>
          </a:p>
          <a:p>
            <a:r>
              <a:rPr lang="en-US" dirty="0"/>
              <a:t>Union of A and B: The union of two sets A and B is a set containing all elements that belong to A, or to B, or to both A and B.</a:t>
            </a:r>
          </a:p>
          <a:p>
            <a:r>
              <a:rPr lang="en-US" dirty="0"/>
              <a:t>The intersection of two sets A and B is a set containing all elements that belong to </a:t>
            </a:r>
            <a:r>
              <a:rPr lang="en-US" i="1" dirty="0"/>
              <a:t>both</a:t>
            </a:r>
            <a:r>
              <a:rPr lang="en-US" dirty="0"/>
              <a:t> A and B.</a:t>
            </a:r>
          </a:p>
          <a:p>
            <a:r>
              <a:rPr lang="en-US" dirty="0"/>
              <a:t>The complement of a set A is the set of all elements that are </a:t>
            </a:r>
            <a:r>
              <a:rPr lang="en-US" i="1" dirty="0"/>
              <a:t>not</a:t>
            </a:r>
            <a:r>
              <a:rPr lang="en-US" dirty="0"/>
              <a:t> in </a:t>
            </a:r>
            <a:r>
              <a:rPr lang="en-US"/>
              <a:t>A.</a:t>
            </a:r>
          </a:p>
          <a:p>
            <a:pPr marL="0" marR="0" lvl="0" indent="0" algn="l" defTabSz="914400" rtl="0" eaLnBrk="1" fontAlgn="auto" latinLnBrk="0" hangingPunct="1">
              <a:lnSpc>
                <a:spcPct val="100000"/>
              </a:lnSpc>
              <a:spcBef>
                <a:spcPts val="0"/>
              </a:spcBef>
              <a:spcAft>
                <a:spcPts val="0"/>
              </a:spcAft>
              <a:buClrTx/>
              <a:buSzTx/>
              <a:buFontTx/>
              <a:buNone/>
              <a:tabLst/>
              <a:defRPr/>
            </a:pPr>
            <a:r>
              <a:rPr lang="pt-BR">
                <a:latin typeface="Times New Roman" panose="02020603050405020304" pitchFamily="18" charset="0"/>
                <a:cs typeface="Times New Roman" panose="02020603050405020304" pitchFamily="18" charset="0"/>
              </a:rPr>
              <a:t>B</a:t>
            </a:r>
            <a:r>
              <a:rPr lang="pt-BR" sz="1200">
                <a:latin typeface="Times New Roman" panose="02020603050405020304" pitchFamily="18" charset="0"/>
                <a:cs typeface="Times New Roman" panose="02020603050405020304" pitchFamily="18" charset="0"/>
              </a:rPr>
              <a:t> Subset A</a:t>
            </a:r>
            <a:endParaRPr lang="en-US"/>
          </a:p>
          <a:p>
            <a:r>
              <a:rPr lang="en-US"/>
              <a:t>This </a:t>
            </a:r>
            <a:r>
              <a:rPr lang="en-US" dirty="0"/>
              <a:t>means that every element of set B is also an element of set A. In other words, if </a:t>
            </a:r>
            <a:r>
              <a:rPr lang="en-US" dirty="0" err="1"/>
              <a:t>x∈</a:t>
            </a:r>
            <a:r>
              <a:rPr lang="en-US" dirty="0" err="1">
                <a:effectLst/>
              </a:rPr>
              <a:t>B</a:t>
            </a:r>
            <a:r>
              <a:rPr lang="en-US" dirty="0"/>
              <a:t>, then </a:t>
            </a:r>
            <a:r>
              <a:rPr lang="en-US" dirty="0" err="1"/>
              <a:t>x∈A</a:t>
            </a:r>
            <a:r>
              <a:rPr lang="en-US" dirty="0"/>
              <a:t>. In the diagram, the shape of B is entirely contained within the shape of A.</a:t>
            </a:r>
          </a:p>
          <a:p>
            <a:r>
              <a:rPr lang="en-US" dirty="0"/>
              <a:t>A transformation that moves every point of a figure or a space by the same distance in a given direction.</a:t>
            </a:r>
          </a:p>
          <a:p>
            <a:r>
              <a:rPr lang="en-US" dirty="0"/>
              <a:t>The difference of set A and set B is the set of all elements that belong to A but </a:t>
            </a:r>
            <a:r>
              <a:rPr lang="en-US" i="1" dirty="0"/>
              <a:t>do not</a:t>
            </a:r>
            <a:r>
              <a:rPr lang="en-US" dirty="0"/>
              <a:t> belong to B.</a:t>
            </a:r>
          </a:p>
        </p:txBody>
      </p:sp>
      <p:sp>
        <p:nvSpPr>
          <p:cNvPr id="4" name="Slide Number Placeholder 3"/>
          <p:cNvSpPr>
            <a:spLocks noGrp="1"/>
          </p:cNvSpPr>
          <p:nvPr>
            <p:ph type="sldNum" sz="quarter" idx="5"/>
          </p:nvPr>
        </p:nvSpPr>
        <p:spPr/>
        <p:txBody>
          <a:bodyPr/>
          <a:lstStyle/>
          <a:p>
            <a:fld id="{4BB17C66-5E86-48FA-A33E-66AB0EC7811B}" type="slidenum">
              <a:rPr lang="en-US" smtClean="0"/>
              <a:t>6</a:t>
            </a:fld>
            <a:endParaRPr lang="en-US"/>
          </a:p>
        </p:txBody>
      </p:sp>
    </p:spTree>
    <p:extLst>
      <p:ext uri="{BB962C8B-B14F-4D97-AF65-F5344CB8AC3E}">
        <p14:creationId xmlns:p14="http://schemas.microsoft.com/office/powerpoint/2010/main" val="10371522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transformation that moves every point of a figure or a space by the same distance in a given direction. It's essentially "sliding" the object. </a:t>
            </a:r>
          </a:p>
          <a:p>
            <a:r>
              <a:rPr lang="en-US" sz="1200" b="1" dirty="0">
                <a:latin typeface="Times New Roman" panose="02020603050405020304" pitchFamily="18" charset="0"/>
                <a:cs typeface="Times New Roman" panose="02020603050405020304" pitchFamily="18" charset="0"/>
              </a:rPr>
              <a:t>Reflection </a:t>
            </a:r>
            <a:r>
              <a:rPr lang="en-US" dirty="0"/>
              <a:t>"</a:t>
            </a:r>
            <a:r>
              <a:rPr lang="en-US" b="1" dirty="0"/>
              <a:t>Flipping</a:t>
            </a:r>
            <a:r>
              <a:rPr lang="en-US" dirty="0"/>
              <a:t>" a figure over the origin, or equivalently, rotating it 180 degrees about the origin. This changes the orientation of the figure.</a:t>
            </a:r>
          </a:p>
        </p:txBody>
      </p:sp>
      <p:sp>
        <p:nvSpPr>
          <p:cNvPr id="4" name="Slide Number Placeholder 3"/>
          <p:cNvSpPr>
            <a:spLocks noGrp="1"/>
          </p:cNvSpPr>
          <p:nvPr>
            <p:ph type="sldNum" sz="quarter" idx="5"/>
          </p:nvPr>
        </p:nvSpPr>
        <p:spPr/>
        <p:txBody>
          <a:bodyPr/>
          <a:lstStyle/>
          <a:p>
            <a:fld id="{4BB17C66-5E86-48FA-A33E-66AB0EC7811B}" type="slidenum">
              <a:rPr lang="en-US" smtClean="0"/>
              <a:t>7</a:t>
            </a:fld>
            <a:endParaRPr lang="en-US"/>
          </a:p>
        </p:txBody>
      </p:sp>
    </p:spTree>
    <p:extLst>
      <p:ext uri="{BB962C8B-B14F-4D97-AF65-F5344CB8AC3E}">
        <p14:creationId xmlns:p14="http://schemas.microsoft.com/office/powerpoint/2010/main" val="10457143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basic bitwise logic operations</a:t>
            </a:r>
          </a:p>
          <a:p>
            <a:r>
              <a:rPr lang="en-US" dirty="0"/>
              <a:t>The AND operation returns 1 </a:t>
            </a:r>
            <a:r>
              <a:rPr lang="en-US" b="1" dirty="0"/>
              <a:t>only if both bits are 1</a:t>
            </a:r>
            <a:r>
              <a:rPr lang="en-US" dirty="0"/>
              <a:t>.</a:t>
            </a:r>
          </a:p>
          <a:p>
            <a:r>
              <a:rPr lang="en-US" dirty="0"/>
              <a:t>The OR operation returns 1 </a:t>
            </a:r>
            <a:r>
              <a:rPr lang="en-US" b="1" dirty="0"/>
              <a:t>if at least one of the bits is 1</a:t>
            </a:r>
            <a:r>
              <a:rPr lang="en-US" dirty="0"/>
              <a:t>.</a:t>
            </a:r>
          </a:p>
          <a:p>
            <a:r>
              <a:rPr lang="en-US" dirty="0"/>
              <a:t>XOR returns 1 </a:t>
            </a:r>
            <a:r>
              <a:rPr lang="en-US" b="1" dirty="0"/>
              <a:t>only when the two bits are different</a:t>
            </a:r>
            <a:r>
              <a:rPr lang="en-US" dirty="0"/>
              <a:t>.</a:t>
            </a:r>
          </a:p>
          <a:p>
            <a:r>
              <a:rPr lang="en-US" dirty="0"/>
              <a:t>NOT flips the bit: 1 to zero and zero to 1</a:t>
            </a:r>
          </a:p>
          <a:p>
            <a:r>
              <a:rPr lang="en-US" dirty="0"/>
              <a:t>NAND means "Not AND" — it gives the opposite of AND.</a:t>
            </a:r>
            <a:br>
              <a:rPr lang="en-US" dirty="0"/>
            </a:br>
            <a:r>
              <a:rPr lang="en-US" dirty="0"/>
              <a:t>It returns 0 </a:t>
            </a:r>
            <a:r>
              <a:rPr lang="en-US" b="1" dirty="0"/>
              <a:t>only if both inputs are 1</a:t>
            </a:r>
            <a:r>
              <a:rPr lang="en-US" dirty="0"/>
              <a:t>, otherwise it returns 1.</a:t>
            </a:r>
          </a:p>
        </p:txBody>
      </p:sp>
      <p:sp>
        <p:nvSpPr>
          <p:cNvPr id="4" name="Slide Number Placeholder 3"/>
          <p:cNvSpPr>
            <a:spLocks noGrp="1"/>
          </p:cNvSpPr>
          <p:nvPr>
            <p:ph type="sldNum" sz="quarter" idx="5"/>
          </p:nvPr>
        </p:nvSpPr>
        <p:spPr/>
        <p:txBody>
          <a:bodyPr/>
          <a:lstStyle/>
          <a:p>
            <a:fld id="{4BB17C66-5E86-48FA-A33E-66AB0EC7811B}" type="slidenum">
              <a:rPr lang="en-US" smtClean="0"/>
              <a:t>8</a:t>
            </a:fld>
            <a:endParaRPr lang="en-US"/>
          </a:p>
        </p:txBody>
      </p:sp>
    </p:spTree>
    <p:extLst>
      <p:ext uri="{BB962C8B-B14F-4D97-AF65-F5344CB8AC3E}">
        <p14:creationId xmlns:p14="http://schemas.microsoft.com/office/powerpoint/2010/main" val="27923528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 image illustrating bitwise operations in image processing.“</a:t>
            </a:r>
          </a:p>
          <a:p>
            <a:r>
              <a:rPr lang="en-US" dirty="0"/>
              <a:t>First, it apply the </a:t>
            </a:r>
            <a:r>
              <a:rPr lang="en-US" b="1" dirty="0"/>
              <a:t>NOT</a:t>
            </a:r>
            <a:r>
              <a:rPr lang="en-US" dirty="0"/>
              <a:t> operation to A, which means invert it. do an </a:t>
            </a:r>
            <a:r>
              <a:rPr lang="en-US" b="1" dirty="0"/>
              <a:t>AND</a:t>
            </a:r>
            <a:r>
              <a:rPr lang="en-US" dirty="0"/>
              <a:t> operation between this inverted A and the image B.</a:t>
            </a:r>
          </a:p>
          <a:p>
            <a:r>
              <a:rPr lang="en-US" dirty="0"/>
              <a:t>It corresponds to B minus the overlapping area with A.</a:t>
            </a:r>
          </a:p>
        </p:txBody>
      </p:sp>
      <p:sp>
        <p:nvSpPr>
          <p:cNvPr id="4" name="Slide Number Placeholder 3"/>
          <p:cNvSpPr>
            <a:spLocks noGrp="1"/>
          </p:cNvSpPr>
          <p:nvPr>
            <p:ph type="sldNum" sz="quarter" idx="5"/>
          </p:nvPr>
        </p:nvSpPr>
        <p:spPr/>
        <p:txBody>
          <a:bodyPr/>
          <a:lstStyle/>
          <a:p>
            <a:fld id="{4BB17C66-5E86-48FA-A33E-66AB0EC7811B}" type="slidenum">
              <a:rPr lang="en-US" smtClean="0"/>
              <a:t>9</a:t>
            </a:fld>
            <a:endParaRPr lang="en-US"/>
          </a:p>
        </p:txBody>
      </p:sp>
    </p:spTree>
    <p:extLst>
      <p:ext uri="{BB962C8B-B14F-4D97-AF65-F5344CB8AC3E}">
        <p14:creationId xmlns:p14="http://schemas.microsoft.com/office/powerpoint/2010/main" val="10685971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solidFill>
                  <a:srgbClr val="242021"/>
                </a:solidFill>
                <a:effectLst/>
                <a:latin typeface="TimesTen-Roman"/>
              </a:rPr>
              <a:t>In image processing, we use morphology with two types of sets of pixels: </a:t>
            </a:r>
            <a:r>
              <a:rPr lang="en-US" dirty="0"/>
              <a:t>Objects and Structuring elements: These are small "templates," typically simple shapes (like squares, circles, crosses, etc.), used to probe or interact with the objects in the image.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upper part of the diagram illustrates how an image is represented in morphological processing and The lower part of the diagram illustrates the structuring element.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solidFill>
                  <a:srgbClr val="242021"/>
                </a:solidFill>
                <a:effectLst/>
                <a:latin typeface="TimesTen-Roman"/>
              </a:rPr>
              <a:t>There is an important difference between the way we represent digital images and digital structuring elements. Observe on the top right that there is a border of background pixels surrounding the objects, while there is none in the SE.</a:t>
            </a:r>
            <a:r>
              <a:rPr lang="en-US" dirty="0"/>
              <a:t> </a:t>
            </a:r>
          </a:p>
          <a:p>
            <a:r>
              <a:rPr lang="en-US" dirty="0">
                <a:solidFill>
                  <a:srgbClr val="242021"/>
                </a:solidFill>
                <a:latin typeface="TimesTen-Roman"/>
              </a:rPr>
              <a:t>S</a:t>
            </a:r>
            <a:r>
              <a:rPr lang="en-US" sz="1200" b="0" i="0" dirty="0">
                <a:solidFill>
                  <a:srgbClr val="242021"/>
                </a:solidFill>
                <a:effectLst/>
                <a:latin typeface="TimesTen-Roman"/>
              </a:rPr>
              <a:t>tructuring elements are used in a form similar to spatial convolution kernels </a:t>
            </a:r>
            <a:br>
              <a:rPr lang="en-US" dirty="0"/>
            </a:br>
            <a:r>
              <a:rPr lang="en-US" dirty="0">
                <a:latin typeface="Times New Roman" panose="02020603050405020304" pitchFamily="18" charset="0"/>
                <a:cs typeface="Times New Roman" panose="02020603050405020304" pitchFamily="18" charset="0"/>
              </a:rPr>
              <a:t>The</a:t>
            </a:r>
            <a:r>
              <a:rPr lang="en-US" dirty="0"/>
              <a:t> </a:t>
            </a:r>
            <a:r>
              <a:rPr lang="en-US" sz="1200" b="0" i="0" dirty="0">
                <a:solidFill>
                  <a:srgbClr val="242021"/>
                </a:solidFill>
                <a:effectLst/>
                <a:latin typeface="TimesTen-Roman"/>
              </a:rPr>
              <a:t>image border just described is similar to the padding we discussed in Spatial filtering. </a:t>
            </a:r>
          </a:p>
          <a:p>
            <a:r>
              <a:rPr lang="en-US" sz="1200" b="0" i="0" dirty="0">
                <a:solidFill>
                  <a:srgbClr val="242021"/>
                </a:solidFill>
                <a:effectLst/>
                <a:latin typeface="TimesTen-Roman"/>
              </a:rPr>
              <a:t>The Spatial filter operations are different in morphology, but the padding and sliding operations are the same as in convolution.</a:t>
            </a:r>
            <a:r>
              <a:rPr lang="en-US" dirty="0"/>
              <a:t> </a:t>
            </a:r>
            <a:br>
              <a:rPr lang="en-US" dirty="0"/>
            </a:b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dirty="0">
              <a:solidFill>
                <a:srgbClr val="242021"/>
              </a:solidFill>
              <a:effectLst/>
              <a:latin typeface="TimesTen-Roman"/>
            </a:endParaRPr>
          </a:p>
          <a:p>
            <a:endParaRPr lang="en-US" dirty="0"/>
          </a:p>
        </p:txBody>
      </p:sp>
      <p:sp>
        <p:nvSpPr>
          <p:cNvPr id="4" name="Slide Number Placeholder 3"/>
          <p:cNvSpPr>
            <a:spLocks noGrp="1"/>
          </p:cNvSpPr>
          <p:nvPr>
            <p:ph type="sldNum" sz="quarter" idx="5"/>
          </p:nvPr>
        </p:nvSpPr>
        <p:spPr/>
        <p:txBody>
          <a:bodyPr/>
          <a:lstStyle/>
          <a:p>
            <a:fld id="{4BB17C66-5E86-48FA-A33E-66AB0EC7811B}" type="slidenum">
              <a:rPr lang="en-US" smtClean="0"/>
              <a:t>10</a:t>
            </a:fld>
            <a:endParaRPr lang="en-US"/>
          </a:p>
        </p:txBody>
      </p:sp>
    </p:spTree>
    <p:extLst>
      <p:ext uri="{BB962C8B-B14F-4D97-AF65-F5344CB8AC3E}">
        <p14:creationId xmlns:p14="http://schemas.microsoft.com/office/powerpoint/2010/main" val="163189638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1_제목 슬라이드">
    <p:spTree>
      <p:nvGrpSpPr>
        <p:cNvPr id="1" name=""/>
        <p:cNvGrpSpPr/>
        <p:nvPr/>
      </p:nvGrpSpPr>
      <p:grpSpPr>
        <a:xfrm>
          <a:off x="0" y="0"/>
          <a:ext cx="0" cy="0"/>
          <a:chOff x="0" y="0"/>
          <a:chExt cx="0" cy="0"/>
        </a:xfrm>
      </p:grpSpPr>
      <p:pic>
        <p:nvPicPr>
          <p:cNvPr id="8" name="Picture 7"/>
          <p:cNvPicPr>
            <a:picLocks noChangeAspect="1" noChangeArrowheads="1"/>
          </p:cNvPicPr>
          <p:nvPr/>
        </p:nvPicPr>
        <p:blipFill rotWithShape="1">
          <a:blip r:embed="rId2" cstate="print"/>
          <a:srcRect l="47089"/>
          <a:stretch>
            <a:fillRect/>
          </a:stretch>
        </p:blipFill>
        <p:spPr bwMode="auto">
          <a:xfrm>
            <a:off x="9727843" y="59499"/>
            <a:ext cx="1168096" cy="657867"/>
          </a:xfrm>
          <a:prstGeom prst="rect">
            <a:avLst/>
          </a:prstGeom>
          <a:noFill/>
          <a:ln w="9525">
            <a:noFill/>
            <a:miter lim="800000"/>
            <a:headEnd/>
            <a:tailEnd/>
          </a:ln>
        </p:spPr>
      </p:pic>
      <p:sp>
        <p:nvSpPr>
          <p:cNvPr id="9" name="직사각형 8"/>
          <p:cNvSpPr/>
          <p:nvPr/>
        </p:nvSpPr>
        <p:spPr>
          <a:xfrm>
            <a:off x="0" y="1700809"/>
            <a:ext cx="12192000" cy="20955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ko-KR" altLang="en-US" sz="2400">
              <a:solidFill>
                <a:srgbClr val="FFFFFF"/>
              </a:solidFill>
            </a:endParaRPr>
          </a:p>
        </p:txBody>
      </p:sp>
      <p:sp>
        <p:nvSpPr>
          <p:cNvPr id="11" name="TextBox 10"/>
          <p:cNvSpPr txBox="1"/>
          <p:nvPr/>
        </p:nvSpPr>
        <p:spPr>
          <a:xfrm>
            <a:off x="0" y="1"/>
            <a:ext cx="2095515" cy="256545"/>
          </a:xfrm>
          <a:prstGeom prst="rect">
            <a:avLst/>
          </a:prstGeom>
          <a:noFill/>
        </p:spPr>
        <p:txBody>
          <a:bodyPr wrap="square" rtlCol="0">
            <a:spAutoFit/>
          </a:bodyPr>
          <a:lstStyle/>
          <a:p>
            <a:r>
              <a:rPr lang="en-US" altLang="ko-KR" sz="1065" b="1" dirty="0">
                <a:solidFill>
                  <a:srgbClr val="FF0000"/>
                </a:solidFill>
                <a:latin typeface="Malgun Gothic" pitchFamily="50" charset="-127"/>
                <a:ea typeface="Malgun Gothic" pitchFamily="50" charset="-127"/>
              </a:rPr>
              <a:t>Confidential</a:t>
            </a:r>
            <a:endParaRPr lang="ko-KR" altLang="en-US" sz="1065" b="1" dirty="0">
              <a:solidFill>
                <a:srgbClr val="FF0000"/>
              </a:solidFill>
              <a:latin typeface="Malgun Gothic" pitchFamily="50" charset="-127"/>
              <a:ea typeface="Malgun Gothic" pitchFamily="50" charset="-127"/>
            </a:endParaRPr>
          </a:p>
        </p:txBody>
      </p:sp>
      <p:sp>
        <p:nvSpPr>
          <p:cNvPr id="12" name="Text Box 11"/>
          <p:cNvSpPr txBox="1">
            <a:spLocks noChangeArrowheads="1"/>
          </p:cNvSpPr>
          <p:nvPr/>
        </p:nvSpPr>
        <p:spPr bwMode="auto">
          <a:xfrm>
            <a:off x="3983765" y="5445223"/>
            <a:ext cx="4416491" cy="297454"/>
          </a:xfrm>
          <a:prstGeom prst="rect">
            <a:avLst/>
          </a:prstGeom>
          <a:noFill/>
          <a:ln w="9525">
            <a:noFill/>
            <a:miter lim="800000"/>
          </a:ln>
          <a:effectLst/>
        </p:spPr>
        <p:txBody>
          <a:bodyPr wrap="square">
            <a:spAutoFit/>
          </a:bodyPr>
          <a:lstStyle/>
          <a:p>
            <a:pPr algn="ctr">
              <a:spcBef>
                <a:spcPct val="50000"/>
              </a:spcBef>
              <a:defRPr/>
            </a:pPr>
            <a:r>
              <a:rPr lang="en-US" altLang="ko-KR" sz="1335" dirty="0">
                <a:solidFill>
                  <a:srgbClr val="FF3300"/>
                </a:solidFill>
                <a:latin typeface="양재참숯체B" pitchFamily="18" charset="-127"/>
                <a:ea typeface="양재참숯체B" pitchFamily="18" charset="-127"/>
              </a:rPr>
              <a:t>X</a:t>
            </a:r>
            <a:r>
              <a:rPr lang="en-US" altLang="ko-KR" sz="1335" dirty="0">
                <a:latin typeface="양재참숯체B" pitchFamily="18" charset="-127"/>
                <a:ea typeface="양재참숯체B" pitchFamily="18" charset="-127"/>
              </a:rPr>
              <a:t>-ray </a:t>
            </a:r>
            <a:r>
              <a:rPr lang="en-US" altLang="ko-KR" sz="1335" dirty="0">
                <a:solidFill>
                  <a:srgbClr val="FF3300"/>
                </a:solidFill>
                <a:latin typeface="양재참숯체B" pitchFamily="18" charset="-127"/>
                <a:ea typeface="양재참숯체B" pitchFamily="18" charset="-127"/>
              </a:rPr>
              <a:t>A</a:t>
            </a:r>
            <a:r>
              <a:rPr lang="en-US" altLang="ko-KR" sz="1335" dirty="0">
                <a:latin typeface="양재참숯체B" pitchFamily="18" charset="-127"/>
                <a:ea typeface="양재참숯체B" pitchFamily="18" charset="-127"/>
              </a:rPr>
              <a:t>utomatic </a:t>
            </a:r>
            <a:r>
              <a:rPr lang="en-US" altLang="ko-KR" sz="1335" dirty="0">
                <a:solidFill>
                  <a:srgbClr val="FF3300"/>
                </a:solidFill>
                <a:latin typeface="양재참숯체B" pitchFamily="18" charset="-127"/>
                <a:ea typeface="양재참숯체B" pitchFamily="18" charset="-127"/>
              </a:rPr>
              <a:t>V</a:t>
            </a:r>
            <a:r>
              <a:rPr lang="en-US" altLang="ko-KR" sz="1335" dirty="0">
                <a:latin typeface="양재참숯체B" pitchFamily="18" charset="-127"/>
                <a:ea typeface="양재참숯체B" pitchFamily="18" charset="-127"/>
              </a:rPr>
              <a:t>ision </a:t>
            </a:r>
            <a:r>
              <a:rPr lang="en-US" altLang="ko-KR" sz="1335" dirty="0">
                <a:solidFill>
                  <a:srgbClr val="FF3300"/>
                </a:solidFill>
                <a:latin typeface="양재참숯체B" pitchFamily="18" charset="-127"/>
                <a:ea typeface="양재참숯체B" pitchFamily="18" charset="-127"/>
              </a:rPr>
              <a:t>I</a:t>
            </a:r>
            <a:r>
              <a:rPr lang="en-US" altLang="ko-KR" sz="1335" dirty="0">
                <a:latin typeface="양재참숯체B" pitchFamily="18" charset="-127"/>
                <a:ea typeface="양재참숯체B" pitchFamily="18" charset="-127"/>
              </a:rPr>
              <a:t>nspection </a:t>
            </a:r>
            <a:r>
              <a:rPr lang="en-US" altLang="ko-KR" sz="1335" dirty="0">
                <a:solidFill>
                  <a:srgbClr val="FF3300"/>
                </a:solidFill>
                <a:latin typeface="양재참숯체B" pitchFamily="18" charset="-127"/>
                <a:ea typeface="양재참숯체B" pitchFamily="18" charset="-127"/>
              </a:rPr>
              <a:t>S</a:t>
            </a:r>
            <a:r>
              <a:rPr lang="en-US" altLang="ko-KR" sz="1335" dirty="0">
                <a:latin typeface="양재참숯체B" pitchFamily="18" charset="-127"/>
                <a:ea typeface="양재참숯체B" pitchFamily="18" charset="-127"/>
              </a:rPr>
              <a:t>ystem</a:t>
            </a:r>
          </a:p>
        </p:txBody>
      </p:sp>
      <p:sp>
        <p:nvSpPr>
          <p:cNvPr id="15" name="TextBox 14"/>
          <p:cNvSpPr txBox="1"/>
          <p:nvPr/>
        </p:nvSpPr>
        <p:spPr>
          <a:xfrm>
            <a:off x="-39692" y="6529706"/>
            <a:ext cx="5273085" cy="297454"/>
          </a:xfrm>
          <a:prstGeom prst="rect">
            <a:avLst/>
          </a:prstGeom>
          <a:noFill/>
        </p:spPr>
        <p:txBody>
          <a:bodyPr wrap="square" rtlCol="0">
            <a:spAutoFit/>
          </a:bodyPr>
          <a:lstStyle/>
          <a:p>
            <a:pPr marL="0" marR="0" indent="0" algn="l" defTabSz="1219200" rtl="0" eaLnBrk="1" fontAlgn="auto" latinLnBrk="1" hangingPunct="1">
              <a:lnSpc>
                <a:spcPct val="100000"/>
              </a:lnSpc>
              <a:spcBef>
                <a:spcPts val="0"/>
              </a:spcBef>
              <a:spcAft>
                <a:spcPts val="0"/>
              </a:spcAft>
              <a:buClrTx/>
              <a:buSzTx/>
              <a:buFontTx/>
              <a:buNone/>
              <a:defRPr/>
            </a:pPr>
            <a:r>
              <a:rPr lang="en-US" altLang="ko-KR" sz="1335" dirty="0">
                <a:solidFill>
                  <a:schemeClr val="bg1">
                    <a:lumMod val="50000"/>
                  </a:schemeClr>
                </a:solidFill>
                <a:latin typeface="Arial Unicode MS" panose="020B0604020202020204" pitchFamily="50" charset="-127"/>
                <a:ea typeface="Arial Unicode MS" panose="020B0604020202020204" pitchFamily="50" charset="-127"/>
                <a:cs typeface="Arial Unicode MS" panose="020B0604020202020204" pitchFamily="50" charset="-127"/>
              </a:rPr>
              <a:t>Copyright 2025. XAVIS all right reserved</a:t>
            </a:r>
            <a:endParaRPr lang="ko-KR" altLang="en-US" sz="1335" dirty="0">
              <a:solidFill>
                <a:schemeClr val="bg1">
                  <a:lumMod val="50000"/>
                </a:schemeClr>
              </a:solidFill>
              <a:latin typeface="Arial Unicode MS" panose="020B0604020202020204" pitchFamily="50" charset="-127"/>
              <a:ea typeface="Arial Unicode MS" panose="020B0604020202020204" pitchFamily="50" charset="-127"/>
              <a:cs typeface="Arial Unicode MS" panose="020B0604020202020204" pitchFamily="50" charset="-127"/>
            </a:endParaRPr>
          </a:p>
        </p:txBody>
      </p:sp>
      <p:cxnSp>
        <p:nvCxnSpPr>
          <p:cNvPr id="16" name="직선 연결선 15"/>
          <p:cNvCxnSpPr/>
          <p:nvPr/>
        </p:nvCxnSpPr>
        <p:spPr>
          <a:xfrm>
            <a:off x="0" y="6405331"/>
            <a:ext cx="121920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14" name="Picture 2" descr="File:ISO 9001-2015.svg - Wikimedia Commons"/>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9072331" y="29889"/>
            <a:ext cx="611948" cy="559496"/>
          </a:xfrm>
          <a:prstGeom prst="rect">
            <a:avLst/>
          </a:prstGeom>
          <a:noFill/>
          <a:extLst>
            <a:ext uri="{909E8E84-426E-40DD-AFC4-6F175D3DCCD1}">
              <a14:hiddenFill xmlns:a14="http://schemas.microsoft.com/office/drawing/2010/main">
                <a:solidFill>
                  <a:srgbClr val="FFFFFF"/>
                </a:solidFill>
              </a14:hiddenFill>
            </a:ext>
          </a:extLst>
        </p:spPr>
      </p:pic>
      <p:pic>
        <p:nvPicPr>
          <p:cNvPr id="9218" name="Picture 2"/>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4943873" y="4677140"/>
            <a:ext cx="2095500" cy="679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 name="Picture 2"/>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10891404" y="143630"/>
            <a:ext cx="1185097" cy="2870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1_제목 및 내용">
    <p:spTree>
      <p:nvGrpSpPr>
        <p:cNvPr id="1" name=""/>
        <p:cNvGrpSpPr/>
        <p:nvPr/>
      </p:nvGrpSpPr>
      <p:grpSpPr>
        <a:xfrm>
          <a:off x="0" y="0"/>
          <a:ext cx="0" cy="0"/>
          <a:chOff x="0" y="0"/>
          <a:chExt cx="0" cy="0"/>
        </a:xfrm>
      </p:grpSpPr>
      <p:sp>
        <p:nvSpPr>
          <p:cNvPr id="8" name="TextBox 7"/>
          <p:cNvSpPr txBox="1"/>
          <p:nvPr userDrawn="1"/>
        </p:nvSpPr>
        <p:spPr>
          <a:xfrm>
            <a:off x="0" y="6536770"/>
            <a:ext cx="2095515" cy="256545"/>
          </a:xfrm>
          <a:prstGeom prst="rect">
            <a:avLst/>
          </a:prstGeom>
          <a:noFill/>
        </p:spPr>
        <p:txBody>
          <a:bodyPr wrap="square" rtlCol="0">
            <a:spAutoFit/>
          </a:bodyPr>
          <a:lstStyle/>
          <a:p>
            <a:r>
              <a:rPr lang="en-US" altLang="ko-KR" sz="1065" b="1" dirty="0">
                <a:solidFill>
                  <a:srgbClr val="FF0000"/>
                </a:solidFill>
                <a:latin typeface="Malgun Gothic" pitchFamily="50" charset="-127"/>
                <a:ea typeface="Malgun Gothic" pitchFamily="50" charset="-127"/>
              </a:rPr>
              <a:t>Confidential</a:t>
            </a:r>
            <a:endParaRPr lang="ko-KR" altLang="en-US" sz="1065" b="1" dirty="0">
              <a:solidFill>
                <a:srgbClr val="FF0000"/>
              </a:solidFill>
              <a:latin typeface="Malgun Gothic" pitchFamily="50" charset="-127"/>
              <a:ea typeface="Malgun Gothic" pitchFamily="50" charset="-127"/>
            </a:endParaRPr>
          </a:p>
        </p:txBody>
      </p:sp>
      <p:cxnSp>
        <p:nvCxnSpPr>
          <p:cNvPr id="9" name="직선 연결선 8"/>
          <p:cNvCxnSpPr/>
          <p:nvPr userDrawn="1"/>
        </p:nvCxnSpPr>
        <p:spPr>
          <a:xfrm>
            <a:off x="-96011" y="644691"/>
            <a:ext cx="12336693"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직선 연결선 11"/>
          <p:cNvCxnSpPr/>
          <p:nvPr userDrawn="1"/>
        </p:nvCxnSpPr>
        <p:spPr>
          <a:xfrm>
            <a:off x="0" y="6536392"/>
            <a:ext cx="121920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0" name="제목 개체 틀 1"/>
          <p:cNvSpPr>
            <a:spLocks noGrp="1"/>
          </p:cNvSpPr>
          <p:nvPr>
            <p:ph type="title" hasCustomPrompt="1"/>
          </p:nvPr>
        </p:nvSpPr>
        <p:spPr>
          <a:xfrm>
            <a:off x="335360" y="145499"/>
            <a:ext cx="7406613" cy="369524"/>
          </a:xfrm>
          <a:prstGeom prst="rect">
            <a:avLst/>
          </a:prstGeom>
        </p:spPr>
        <p:txBody>
          <a:bodyPr vert="horz" lIns="91440" tIns="45720" rIns="91440" bIns="45720" rtlCol="0" anchor="ctr">
            <a:noAutofit/>
          </a:bodyPr>
          <a:lstStyle>
            <a:lvl1pPr algn="l">
              <a:defRPr sz="2665" b="1">
                <a:latin typeface="+mj-lt"/>
              </a:defRPr>
            </a:lvl1pPr>
          </a:lstStyle>
          <a:p>
            <a:r>
              <a:rPr lang="ko-KR" altLang="en-US" dirty="0"/>
              <a:t>마스터 제목 스타일 편집</a:t>
            </a:r>
          </a:p>
        </p:txBody>
      </p:sp>
      <p:sp>
        <p:nvSpPr>
          <p:cNvPr id="5" name="텍스트 개체 틀 4"/>
          <p:cNvSpPr>
            <a:spLocks noGrp="1"/>
          </p:cNvSpPr>
          <p:nvPr>
            <p:ph type="body" sz="quarter" idx="13" hasCustomPrompt="1"/>
          </p:nvPr>
        </p:nvSpPr>
        <p:spPr>
          <a:xfrm>
            <a:off x="401069" y="817435"/>
            <a:ext cx="11233151" cy="5266267"/>
          </a:xfrm>
        </p:spPr>
        <p:txBody>
          <a:bodyPr>
            <a:normAutofit/>
          </a:bodyPr>
          <a:lstStyle>
            <a:lvl1pPr marL="0" indent="0">
              <a:buNone/>
              <a:defRPr sz="1865"/>
            </a:lvl1pPr>
            <a:lvl2pPr marL="609600" indent="0">
              <a:buNone/>
              <a:defRPr sz="1600"/>
            </a:lvl2pPr>
            <a:lvl3pPr>
              <a:defRPr sz="1465"/>
            </a:lvl3pPr>
            <a:lvl4pPr>
              <a:defRPr sz="1400"/>
            </a:lvl4pPr>
            <a:lvl5pPr>
              <a:defRPr sz="1400"/>
            </a:lvl5pPr>
          </a:lstStyle>
          <a:p>
            <a:pPr lvl="0"/>
            <a:r>
              <a:rPr lang="ko-KR" altLang="en-US" dirty="0"/>
              <a:t>마스터 텍스트 스타일을 편집합니다</a:t>
            </a:r>
          </a:p>
        </p:txBody>
      </p:sp>
      <p:pic>
        <p:nvPicPr>
          <p:cNvPr id="11"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708649" y="164638"/>
            <a:ext cx="1152128" cy="3735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슬라이드 번호 개체 틀 4">
            <a:extLst>
              <a:ext uri="{FF2B5EF4-FFF2-40B4-BE49-F238E27FC236}">
                <a16:creationId xmlns:a16="http://schemas.microsoft.com/office/drawing/2014/main" id="{822FB824-242F-4974-A02A-AA8C70F8E9AE}"/>
              </a:ext>
            </a:extLst>
          </p:cNvPr>
          <p:cNvSpPr txBox="1">
            <a:spLocks/>
          </p:cNvSpPr>
          <p:nvPr userDrawn="1"/>
        </p:nvSpPr>
        <p:spPr>
          <a:xfrm>
            <a:off x="10835645" y="6445971"/>
            <a:ext cx="683296" cy="365125"/>
          </a:xfrm>
          <a:prstGeom prst="rect">
            <a:avLst/>
          </a:prstGeom>
        </p:spPr>
        <p:txBody>
          <a:bodyPr vert="horz" lIns="91440" tIns="45720" rIns="91440" bIns="45720" rtlCol="0" anchor="ctr"/>
          <a:lstStyle>
            <a:defPPr>
              <a:defRPr lang="en-US"/>
            </a:defPPr>
            <a:lvl1pPr marL="0" algn="r" defTabSz="914400" rtl="0" eaLnBrk="1" latinLnBrk="0" hangingPunct="1">
              <a:defRPr sz="1335" kern="1200">
                <a:solidFill>
                  <a:schemeClr val="bg1">
                    <a:lumMod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ko-KR" altLang="en-US" dirty="0"/>
          </a:p>
        </p:txBody>
      </p:sp>
      <p:sp>
        <p:nvSpPr>
          <p:cNvPr id="15" name="슬라이드 번호 개체 틀 4">
            <a:extLst>
              <a:ext uri="{FF2B5EF4-FFF2-40B4-BE49-F238E27FC236}">
                <a16:creationId xmlns:a16="http://schemas.microsoft.com/office/drawing/2014/main" id="{D20FCB71-227F-4CD5-A603-3BAE835FF8FE}"/>
              </a:ext>
            </a:extLst>
          </p:cNvPr>
          <p:cNvSpPr txBox="1">
            <a:spLocks/>
          </p:cNvSpPr>
          <p:nvPr userDrawn="1"/>
        </p:nvSpPr>
        <p:spPr>
          <a:xfrm>
            <a:off x="5782284" y="6213309"/>
            <a:ext cx="683296" cy="365125"/>
          </a:xfrm>
          <a:prstGeom prst="rect">
            <a:avLst/>
          </a:prstGeom>
        </p:spPr>
        <p:txBody>
          <a:bodyPr vert="horz" lIns="91440" tIns="45720" rIns="91440" bIns="45720" rtlCol="0" anchor="ctr"/>
          <a:lstStyle>
            <a:defPPr>
              <a:defRPr lang="en-US"/>
            </a:defPPr>
            <a:lvl1pPr marL="0" algn="r" defTabSz="914400" rtl="0" eaLnBrk="1" latinLnBrk="0" hangingPunct="1">
              <a:defRPr sz="1335" kern="1200">
                <a:solidFill>
                  <a:schemeClr val="bg1">
                    <a:lumMod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AE8A381-81F1-40BF-A1F3-1F818F8B7375}" type="slidenum">
              <a:rPr lang="ko-KR" altLang="en-US" smtClean="0"/>
              <a:pPr/>
              <a:t>‹#›</a:t>
            </a:fld>
            <a:endParaRPr lang="ko-KR"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609600" y="275167"/>
            <a:ext cx="10972800" cy="1143000"/>
          </a:xfrm>
          <a:prstGeom prst="rect">
            <a:avLst/>
          </a:prstGeom>
        </p:spPr>
        <p:txBody>
          <a:bodyPr vert="horz" lIns="91440" tIns="45720" rIns="91440" bIns="45720" rtlCol="0" anchor="ctr">
            <a:normAutofit/>
          </a:bodyPr>
          <a:lstStyle/>
          <a:p>
            <a:r>
              <a:rPr lang="ko-KR" altLang="en-US" dirty="0"/>
              <a:t>마스터 제목 스타일 편집</a:t>
            </a:r>
          </a:p>
        </p:txBody>
      </p:sp>
      <p:sp>
        <p:nvSpPr>
          <p:cNvPr id="3" name="텍스트 개체 틀 2"/>
          <p:cNvSpPr>
            <a:spLocks noGrp="1"/>
          </p:cNvSpPr>
          <p:nvPr>
            <p:ph type="body" idx="1"/>
          </p:nvPr>
        </p:nvSpPr>
        <p:spPr>
          <a:xfrm>
            <a:off x="609600" y="1600201"/>
            <a:ext cx="10972800" cy="4525433"/>
          </a:xfrm>
          <a:prstGeom prst="rect">
            <a:avLst/>
          </a:prstGeom>
        </p:spPr>
        <p:txBody>
          <a:bodyPr vert="horz" lIns="91440" tIns="45720" rIns="91440" bIns="45720" rtlCol="0">
            <a:normAutofit/>
          </a:body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4" name="날짜 개체 틀 3"/>
          <p:cNvSpPr>
            <a:spLocks noGrp="1"/>
          </p:cNvSpPr>
          <p:nvPr>
            <p:ph type="dt" sz="half" idx="2"/>
          </p:nvPr>
        </p:nvSpPr>
        <p:spPr>
          <a:xfrm>
            <a:off x="4338320" y="6399740"/>
            <a:ext cx="2844800" cy="366183"/>
          </a:xfrm>
          <a:prstGeom prst="rect">
            <a:avLst/>
          </a:prstGeom>
        </p:spPr>
        <p:txBody>
          <a:bodyPr vert="horz" lIns="91440" tIns="45720" rIns="91440" bIns="45720" rtlCol="0" anchor="ctr"/>
          <a:lstStyle>
            <a:lvl1pPr algn="l">
              <a:defRPr sz="1600">
                <a:solidFill>
                  <a:schemeClr val="tx1">
                    <a:tint val="75000"/>
                  </a:schemeClr>
                </a:solidFill>
              </a:defRPr>
            </a:lvl1pPr>
          </a:lstStyle>
          <a:p>
            <a:endParaRPr lang="ko-KR" altLang="en-US" dirty="0"/>
          </a:p>
        </p:txBody>
      </p:sp>
      <p:sp>
        <p:nvSpPr>
          <p:cNvPr id="5" name="바닥글 개체 틀 4"/>
          <p:cNvSpPr>
            <a:spLocks noGrp="1"/>
          </p:cNvSpPr>
          <p:nvPr>
            <p:ph type="ftr" sz="quarter" idx="3"/>
          </p:nvPr>
        </p:nvSpPr>
        <p:spPr>
          <a:xfrm>
            <a:off x="7721600" y="6399739"/>
            <a:ext cx="3860800" cy="366183"/>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ko-KR" altLang="en-US" dirty="0"/>
          </a:p>
        </p:txBody>
      </p:sp>
      <p:sp>
        <p:nvSpPr>
          <p:cNvPr id="6" name="슬라이드 번호 개체 틀 5"/>
          <p:cNvSpPr>
            <a:spLocks noGrp="1"/>
          </p:cNvSpPr>
          <p:nvPr>
            <p:ph type="sldNum" sz="quarter" idx="4"/>
          </p:nvPr>
        </p:nvSpPr>
        <p:spPr>
          <a:xfrm>
            <a:off x="609600" y="6399741"/>
            <a:ext cx="755904" cy="366183"/>
          </a:xfrm>
          <a:prstGeom prst="rect">
            <a:avLst/>
          </a:prstGeom>
        </p:spPr>
        <p:txBody>
          <a:bodyPr vert="horz" lIns="91440" tIns="45720" rIns="91440" bIns="45720" rtlCol="0" anchor="ctr"/>
          <a:lstStyle>
            <a:lvl1pPr algn="r">
              <a:defRPr sz="1600">
                <a:solidFill>
                  <a:schemeClr val="tx1">
                    <a:tint val="75000"/>
                  </a:schemeClr>
                </a:solidFill>
              </a:defRPr>
            </a:lvl1pPr>
          </a:lstStyle>
          <a:p>
            <a:fld id="{727E1E5D-B8F5-450B-B1AE-9F98B333EDA3}" type="slidenum">
              <a:rPr lang="ko-KR" altLang="en-US" smtClean="0"/>
              <a:t>‹#›</a:t>
            </a:fld>
            <a:endParaRPr lang="ko-KR"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Lst>
  <p:hf sldNum="0" hdr="0" ftr="0" dt="0"/>
  <p:txStyles>
    <p:titleStyle>
      <a:lvl1pPr algn="ctr" defTabSz="1219200" rtl="0" eaLnBrk="1" latinLnBrk="1" hangingPunct="1">
        <a:spcBef>
          <a:spcPct val="0"/>
        </a:spcBef>
        <a:buNone/>
        <a:defRPr sz="3200" kern="1200">
          <a:solidFill>
            <a:schemeClr val="tx1"/>
          </a:solidFill>
          <a:latin typeface="+mn-lt"/>
          <a:ea typeface="+mj-ea"/>
          <a:cs typeface="+mj-cs"/>
        </a:defRPr>
      </a:lvl1pPr>
    </p:titleStyle>
    <p:bodyStyle>
      <a:lvl1pPr marL="457200" indent="-457200" algn="l" defTabSz="1219200" rtl="0" eaLnBrk="1" latinLnBrk="1" hangingPunct="1">
        <a:spcBef>
          <a:spcPct val="20000"/>
        </a:spcBef>
        <a:buFont typeface="Arial" panose="02080604020202020204" pitchFamily="34" charset="0"/>
        <a:buChar char="•"/>
        <a:defRPr sz="2135" kern="1200">
          <a:solidFill>
            <a:schemeClr val="tx1"/>
          </a:solidFill>
          <a:latin typeface="+mn-lt"/>
          <a:ea typeface="+mn-ea"/>
          <a:cs typeface="+mn-cs"/>
        </a:defRPr>
      </a:lvl1pPr>
      <a:lvl2pPr marL="990600" indent="-381000" algn="l" defTabSz="1219200" rtl="0" eaLnBrk="1" latinLnBrk="1" hangingPunct="1">
        <a:spcBef>
          <a:spcPct val="20000"/>
        </a:spcBef>
        <a:buFont typeface="Arial" panose="02080604020202020204" pitchFamily="34" charset="0"/>
        <a:buChar char="–"/>
        <a:defRPr sz="1865" kern="1200">
          <a:solidFill>
            <a:schemeClr val="tx1"/>
          </a:solidFill>
          <a:latin typeface="+mn-lt"/>
          <a:ea typeface="+mn-ea"/>
          <a:cs typeface="+mn-cs"/>
        </a:defRPr>
      </a:lvl2pPr>
      <a:lvl3pPr marL="1524000" indent="-304800" algn="l" defTabSz="1219200" rtl="0" eaLnBrk="1" latinLnBrk="1" hangingPunct="1">
        <a:spcBef>
          <a:spcPct val="20000"/>
        </a:spcBef>
        <a:buFont typeface="Arial" panose="02080604020202020204" pitchFamily="34" charset="0"/>
        <a:buChar char="•"/>
        <a:defRPr sz="1600" kern="1200">
          <a:solidFill>
            <a:schemeClr val="tx1"/>
          </a:solidFill>
          <a:latin typeface="+mn-lt"/>
          <a:ea typeface="+mn-ea"/>
          <a:cs typeface="+mn-cs"/>
        </a:defRPr>
      </a:lvl3pPr>
      <a:lvl4pPr marL="2133600" indent="-304800" algn="l" defTabSz="1219200" rtl="0" eaLnBrk="1" latinLnBrk="1" hangingPunct="1">
        <a:spcBef>
          <a:spcPct val="20000"/>
        </a:spcBef>
        <a:buFont typeface="Arial" panose="02080604020202020204" pitchFamily="34" charset="0"/>
        <a:buChar char="–"/>
        <a:defRPr sz="1465" kern="1200">
          <a:solidFill>
            <a:schemeClr val="tx1"/>
          </a:solidFill>
          <a:latin typeface="+mn-lt"/>
          <a:ea typeface="+mn-ea"/>
          <a:cs typeface="+mn-cs"/>
        </a:defRPr>
      </a:lvl4pPr>
      <a:lvl5pPr marL="2743200" indent="-304800" algn="l" defTabSz="1219200" rtl="0" eaLnBrk="1" latinLnBrk="1" hangingPunct="1">
        <a:spcBef>
          <a:spcPct val="20000"/>
        </a:spcBef>
        <a:buFont typeface="Arial" panose="02080604020202020204" pitchFamily="34" charset="0"/>
        <a:buChar char="»"/>
        <a:defRPr sz="1465" kern="1200">
          <a:solidFill>
            <a:schemeClr val="tx1"/>
          </a:solidFill>
          <a:latin typeface="+mn-lt"/>
          <a:ea typeface="+mn-ea"/>
          <a:cs typeface="+mn-cs"/>
        </a:defRPr>
      </a:lvl5pPr>
      <a:lvl6pPr marL="3352800" indent="-304800" algn="l" defTabSz="1219200" rtl="0" eaLnBrk="1" latinLnBrk="1" hangingPunct="1">
        <a:spcBef>
          <a:spcPct val="20000"/>
        </a:spcBef>
        <a:buFont typeface="Arial" panose="02080604020202020204" pitchFamily="34" charset="0"/>
        <a:buChar char="•"/>
        <a:defRPr sz="2665" kern="1200">
          <a:solidFill>
            <a:schemeClr val="tx1"/>
          </a:solidFill>
          <a:latin typeface="+mn-lt"/>
          <a:ea typeface="+mn-ea"/>
          <a:cs typeface="+mn-cs"/>
        </a:defRPr>
      </a:lvl6pPr>
      <a:lvl7pPr marL="3962400" indent="-304800" algn="l" defTabSz="1219200" rtl="0" eaLnBrk="1" latinLnBrk="1" hangingPunct="1">
        <a:spcBef>
          <a:spcPct val="20000"/>
        </a:spcBef>
        <a:buFont typeface="Arial" panose="02080604020202020204" pitchFamily="34" charset="0"/>
        <a:buChar char="•"/>
        <a:defRPr sz="2665" kern="1200">
          <a:solidFill>
            <a:schemeClr val="tx1"/>
          </a:solidFill>
          <a:latin typeface="+mn-lt"/>
          <a:ea typeface="+mn-ea"/>
          <a:cs typeface="+mn-cs"/>
        </a:defRPr>
      </a:lvl7pPr>
      <a:lvl8pPr marL="4572000" indent="-304800" algn="l" defTabSz="1219200" rtl="0" eaLnBrk="1" latinLnBrk="1" hangingPunct="1">
        <a:spcBef>
          <a:spcPct val="20000"/>
        </a:spcBef>
        <a:buFont typeface="Arial" panose="02080604020202020204" pitchFamily="34" charset="0"/>
        <a:buChar char="•"/>
        <a:defRPr sz="2665" kern="1200">
          <a:solidFill>
            <a:schemeClr val="tx1"/>
          </a:solidFill>
          <a:latin typeface="+mn-lt"/>
          <a:ea typeface="+mn-ea"/>
          <a:cs typeface="+mn-cs"/>
        </a:defRPr>
      </a:lvl8pPr>
      <a:lvl9pPr marL="5181600" indent="-304800" algn="l" defTabSz="1219200" rtl="0" eaLnBrk="1" latinLnBrk="1" hangingPunct="1">
        <a:spcBef>
          <a:spcPct val="20000"/>
        </a:spcBef>
        <a:buFont typeface="Arial" panose="02080604020202020204" pitchFamily="34" charset="0"/>
        <a:buChar char="•"/>
        <a:defRPr sz="2665" kern="1200">
          <a:solidFill>
            <a:schemeClr val="tx1"/>
          </a:solidFill>
          <a:latin typeface="+mn-lt"/>
          <a:ea typeface="+mn-ea"/>
          <a:cs typeface="+mn-cs"/>
        </a:defRPr>
      </a:lvl9pPr>
    </p:bodyStyle>
    <p:otherStyle>
      <a:defPPr>
        <a:defRPr lang="ko-KR"/>
      </a:defPPr>
      <a:lvl1pPr marL="0" algn="l" defTabSz="1219200" rtl="0" eaLnBrk="1" latinLnBrk="1" hangingPunct="1">
        <a:defRPr sz="2400" kern="1200">
          <a:solidFill>
            <a:schemeClr val="tx1"/>
          </a:solidFill>
          <a:latin typeface="+mn-lt"/>
          <a:ea typeface="+mn-ea"/>
          <a:cs typeface="+mn-cs"/>
        </a:defRPr>
      </a:lvl1pPr>
      <a:lvl2pPr marL="609600" algn="l" defTabSz="1219200" rtl="0" eaLnBrk="1" latinLnBrk="1" hangingPunct="1">
        <a:defRPr sz="2400" kern="1200">
          <a:solidFill>
            <a:schemeClr val="tx1"/>
          </a:solidFill>
          <a:latin typeface="+mn-lt"/>
          <a:ea typeface="+mn-ea"/>
          <a:cs typeface="+mn-cs"/>
        </a:defRPr>
      </a:lvl2pPr>
      <a:lvl3pPr marL="1219200" algn="l" defTabSz="1219200" rtl="0" eaLnBrk="1" latinLnBrk="1" hangingPunct="1">
        <a:defRPr sz="2400" kern="1200">
          <a:solidFill>
            <a:schemeClr val="tx1"/>
          </a:solidFill>
          <a:latin typeface="+mn-lt"/>
          <a:ea typeface="+mn-ea"/>
          <a:cs typeface="+mn-cs"/>
        </a:defRPr>
      </a:lvl3pPr>
      <a:lvl4pPr marL="1828800" algn="l" defTabSz="1219200" rtl="0" eaLnBrk="1" latinLnBrk="1" hangingPunct="1">
        <a:defRPr sz="2400" kern="1200">
          <a:solidFill>
            <a:schemeClr val="tx1"/>
          </a:solidFill>
          <a:latin typeface="+mn-lt"/>
          <a:ea typeface="+mn-ea"/>
          <a:cs typeface="+mn-cs"/>
        </a:defRPr>
      </a:lvl4pPr>
      <a:lvl5pPr marL="2438400" algn="l" defTabSz="1219200" rtl="0" eaLnBrk="1" latinLnBrk="1" hangingPunct="1">
        <a:defRPr sz="2400" kern="1200">
          <a:solidFill>
            <a:schemeClr val="tx1"/>
          </a:solidFill>
          <a:latin typeface="+mn-lt"/>
          <a:ea typeface="+mn-ea"/>
          <a:cs typeface="+mn-cs"/>
        </a:defRPr>
      </a:lvl5pPr>
      <a:lvl6pPr marL="3048000" algn="l" defTabSz="1219200" rtl="0" eaLnBrk="1" latinLnBrk="1" hangingPunct="1">
        <a:defRPr sz="2400" kern="1200">
          <a:solidFill>
            <a:schemeClr val="tx1"/>
          </a:solidFill>
          <a:latin typeface="+mn-lt"/>
          <a:ea typeface="+mn-ea"/>
          <a:cs typeface="+mn-cs"/>
        </a:defRPr>
      </a:lvl6pPr>
      <a:lvl7pPr marL="3657600" algn="l" defTabSz="1219200" rtl="0" eaLnBrk="1" latinLnBrk="1" hangingPunct="1">
        <a:defRPr sz="2400" kern="1200">
          <a:solidFill>
            <a:schemeClr val="tx1"/>
          </a:solidFill>
          <a:latin typeface="+mn-lt"/>
          <a:ea typeface="+mn-ea"/>
          <a:cs typeface="+mn-cs"/>
        </a:defRPr>
      </a:lvl7pPr>
      <a:lvl8pPr marL="4267200" algn="l" defTabSz="1219200" rtl="0" eaLnBrk="1" latinLnBrk="1" hangingPunct="1">
        <a:defRPr sz="2400" kern="1200">
          <a:solidFill>
            <a:schemeClr val="tx1"/>
          </a:solidFill>
          <a:latin typeface="+mn-lt"/>
          <a:ea typeface="+mn-ea"/>
          <a:cs typeface="+mn-cs"/>
        </a:defRPr>
      </a:lvl8pPr>
      <a:lvl9pPr marL="4876800" algn="l" defTabSz="1219200" rtl="0" eaLnBrk="1" latinLnBrk="1"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9.gif"/><Relationship Id="rId7"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90.png"/><Relationship Id="rId7" Type="http://schemas.openxmlformats.org/officeDocument/2006/relationships/image" Target="../media/image32.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31.gif"/><Relationship Id="rId5" Type="http://schemas.openxmlformats.org/officeDocument/2006/relationships/image" Target="../media/image30.png"/><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4.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8" Type="http://schemas.openxmlformats.org/officeDocument/2006/relationships/image" Target="../media/image50.png"/><Relationship Id="rId13" Type="http://schemas.openxmlformats.org/officeDocument/2006/relationships/image" Target="../media/image55.png"/><Relationship Id="rId3" Type="http://schemas.openxmlformats.org/officeDocument/2006/relationships/image" Target="../media/image45.png"/><Relationship Id="rId7" Type="http://schemas.openxmlformats.org/officeDocument/2006/relationships/image" Target="../media/image49.png"/><Relationship Id="rId12" Type="http://schemas.openxmlformats.org/officeDocument/2006/relationships/image" Target="../media/image54.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48.png"/><Relationship Id="rId11" Type="http://schemas.openxmlformats.org/officeDocument/2006/relationships/image" Target="../media/image53.png"/><Relationship Id="rId5" Type="http://schemas.openxmlformats.org/officeDocument/2006/relationships/image" Target="../media/image47.png"/><Relationship Id="rId10" Type="http://schemas.openxmlformats.org/officeDocument/2006/relationships/image" Target="../media/image52.png"/><Relationship Id="rId4" Type="http://schemas.openxmlformats.org/officeDocument/2006/relationships/image" Target="../media/image46.png"/><Relationship Id="rId9" Type="http://schemas.openxmlformats.org/officeDocument/2006/relationships/image" Target="../media/image51.png"/></Relationships>
</file>

<file path=ppt/slides/_rels/slide21.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tags" Target="../tags/tag13.xml"/><Relationship Id="rId18" Type="http://schemas.openxmlformats.org/officeDocument/2006/relationships/image" Target="../media/image5.png"/><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tags" Target="../tags/tag12.xml"/><Relationship Id="rId17" Type="http://schemas.openxmlformats.org/officeDocument/2006/relationships/slideLayout" Target="../slideLayouts/slideLayout2.xml"/><Relationship Id="rId2" Type="http://schemas.openxmlformats.org/officeDocument/2006/relationships/tags" Target="../tags/tag2.xml"/><Relationship Id="rId16" Type="http://schemas.openxmlformats.org/officeDocument/2006/relationships/tags" Target="../tags/tag16.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5" Type="http://schemas.openxmlformats.org/officeDocument/2006/relationships/tags" Target="../tags/tag5.xml"/><Relationship Id="rId15" Type="http://schemas.openxmlformats.org/officeDocument/2006/relationships/tags" Target="../tags/tag15.xml"/><Relationship Id="rId10" Type="http://schemas.openxmlformats.org/officeDocument/2006/relationships/tags" Target="../tags/tag10.xml"/><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tags" Target="../tags/tag14.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7C0927-7DD3-87A7-221B-9BD470EFA459}"/>
              </a:ext>
            </a:extLst>
          </p:cNvPr>
          <p:cNvSpPr>
            <a:spLocks noGrp="1"/>
          </p:cNvSpPr>
          <p:nvPr>
            <p:ph type="title"/>
          </p:nvPr>
        </p:nvSpPr>
        <p:spPr/>
        <p:txBody>
          <a:bodyPr/>
          <a:lstStyle/>
          <a:p>
            <a:r>
              <a:rPr lang="en-US" dirty="0"/>
              <a:t>Timeline</a:t>
            </a:r>
          </a:p>
        </p:txBody>
      </p:sp>
      <p:graphicFrame>
        <p:nvGraphicFramePr>
          <p:cNvPr id="6" name="Table 5">
            <a:extLst>
              <a:ext uri="{FF2B5EF4-FFF2-40B4-BE49-F238E27FC236}">
                <a16:creationId xmlns:a16="http://schemas.microsoft.com/office/drawing/2014/main" id="{53BFD931-C0B7-DB36-E864-67FD613EB13C}"/>
              </a:ext>
            </a:extLst>
          </p:cNvPr>
          <p:cNvGraphicFramePr>
            <a:graphicFrameLocks noGrp="1"/>
          </p:cNvGraphicFramePr>
          <p:nvPr>
            <p:extLst>
              <p:ext uri="{D42A27DB-BD31-4B8C-83A1-F6EECF244321}">
                <p14:modId xmlns:p14="http://schemas.microsoft.com/office/powerpoint/2010/main" val="1121078206"/>
              </p:ext>
            </p:extLst>
          </p:nvPr>
        </p:nvGraphicFramePr>
        <p:xfrm>
          <a:off x="686513" y="975119"/>
          <a:ext cx="11172112" cy="5120640"/>
        </p:xfrm>
        <a:graphic>
          <a:graphicData uri="http://schemas.openxmlformats.org/drawingml/2006/table">
            <a:tbl>
              <a:tblPr firstRow="1" bandRow="1">
                <a:tableStyleId>{69012ECD-51FC-41F1-AA8D-1B2483CD663E}</a:tableStyleId>
              </a:tblPr>
              <a:tblGrid>
                <a:gridCol w="2523412">
                  <a:extLst>
                    <a:ext uri="{9D8B030D-6E8A-4147-A177-3AD203B41FA5}">
                      <a16:colId xmlns:a16="http://schemas.microsoft.com/office/drawing/2014/main" val="3764671087"/>
                    </a:ext>
                  </a:extLst>
                </a:gridCol>
                <a:gridCol w="6016842">
                  <a:extLst>
                    <a:ext uri="{9D8B030D-6E8A-4147-A177-3AD203B41FA5}">
                      <a16:colId xmlns:a16="http://schemas.microsoft.com/office/drawing/2014/main" val="2407458649"/>
                    </a:ext>
                  </a:extLst>
                </a:gridCol>
                <a:gridCol w="2631858">
                  <a:extLst>
                    <a:ext uri="{9D8B030D-6E8A-4147-A177-3AD203B41FA5}">
                      <a16:colId xmlns:a16="http://schemas.microsoft.com/office/drawing/2014/main" val="1949439589"/>
                    </a:ext>
                  </a:extLst>
                </a:gridCol>
              </a:tblGrid>
              <a:tr h="224036">
                <a:tc>
                  <a:txBody>
                    <a:bodyPr/>
                    <a:lstStyle/>
                    <a:p>
                      <a:pPr algn="ctr"/>
                      <a:r>
                        <a:rPr lang="en-US" sz="1800" b="1" dirty="0">
                          <a:latin typeface="Times New Roman" panose="02020603050405020304" pitchFamily="18" charset="0"/>
                          <a:cs typeface="Times New Roman" panose="02020603050405020304" pitchFamily="18" charset="0"/>
                        </a:rPr>
                        <a:t>DATE</a:t>
                      </a:r>
                      <a:endParaRPr lang="en-US" sz="1800" b="1" dirty="0">
                        <a:latin typeface="Times New Roman" panose="02020603050405020304" pitchFamily="18" charset="0"/>
                        <a:ea typeface="Malgun Gothic" panose="020B0503020000020004" pitchFamily="34" charset="-127"/>
                        <a:cs typeface="Times New Roman" panose="02020603050405020304" pitchFamily="18" charset="0"/>
                      </a:endParaRPr>
                    </a:p>
                  </a:txBody>
                  <a:tcPr anchor="ctr"/>
                </a:tc>
                <a:tc>
                  <a:txBody>
                    <a:bodyPr/>
                    <a:lstStyle/>
                    <a:p>
                      <a:pPr algn="ctr"/>
                      <a:r>
                        <a:rPr lang="en-US" sz="1800" b="1" dirty="0">
                          <a:latin typeface="Times New Roman" panose="02020603050405020304" pitchFamily="18" charset="0"/>
                          <a:cs typeface="Times New Roman" panose="02020603050405020304" pitchFamily="18" charset="0"/>
                        </a:rPr>
                        <a:t>TOPICS</a:t>
                      </a:r>
                      <a:endParaRPr lang="en-US" sz="1800" b="1" dirty="0">
                        <a:latin typeface="Times New Roman" panose="02020603050405020304" pitchFamily="18" charset="0"/>
                        <a:ea typeface="Malgun Gothic" panose="020B0503020000020004" pitchFamily="34" charset="-127"/>
                        <a:cs typeface="Times New Roman" panose="02020603050405020304" pitchFamily="18" charset="0"/>
                      </a:endParaRPr>
                    </a:p>
                  </a:txBody>
                  <a:tcPr anchor="ctr"/>
                </a:tc>
                <a:tc>
                  <a:txBody>
                    <a:bodyPr/>
                    <a:lstStyle/>
                    <a:p>
                      <a:pPr algn="ctr"/>
                      <a:r>
                        <a:rPr lang="en-US" sz="1800" b="1" dirty="0">
                          <a:latin typeface="Times New Roman" panose="02020603050405020304" pitchFamily="18" charset="0"/>
                          <a:cs typeface="Times New Roman" panose="02020603050405020304" pitchFamily="18" charset="0"/>
                        </a:rPr>
                        <a:t>RELATED TOPIC</a:t>
                      </a:r>
                      <a:endParaRPr lang="en-US" sz="1800" b="1" dirty="0">
                        <a:latin typeface="Times New Roman" panose="02020603050405020304" pitchFamily="18" charset="0"/>
                        <a:ea typeface="Malgun Gothic" panose="020B0503020000020004" pitchFamily="34" charset="-127"/>
                        <a:cs typeface="Times New Roman" panose="02020603050405020304" pitchFamily="18" charset="0"/>
                      </a:endParaRPr>
                    </a:p>
                  </a:txBody>
                  <a:tcPr anchor="ctr"/>
                </a:tc>
                <a:extLst>
                  <a:ext uri="{0D108BD9-81ED-4DB2-BD59-A6C34878D82A}">
                    <a16:rowId xmlns:a16="http://schemas.microsoft.com/office/drawing/2014/main" val="1389239333"/>
                  </a:ext>
                </a:extLst>
              </a:tr>
              <a:tr h="504082">
                <a:tc>
                  <a:txBody>
                    <a:bodyPr/>
                    <a:lstStyle/>
                    <a:p>
                      <a:pPr algn="ctr"/>
                      <a:r>
                        <a:rPr lang="en-US" sz="1800" dirty="0">
                          <a:solidFill>
                            <a:schemeClr val="tx2">
                              <a:lumMod val="50000"/>
                            </a:schemeClr>
                          </a:solidFill>
                          <a:latin typeface="Times New Roman" panose="02020603050405020304" pitchFamily="18" charset="0"/>
                          <a:cs typeface="Times New Roman" panose="02020603050405020304" pitchFamily="18" charset="0"/>
                        </a:rPr>
                        <a:t>05/5/2025 – 09/5/2025</a:t>
                      </a:r>
                      <a:endParaRPr lang="en-US" sz="1800" dirty="0">
                        <a:solidFill>
                          <a:schemeClr val="tx2">
                            <a:lumMod val="50000"/>
                          </a:schemeClr>
                        </a:solidFill>
                        <a:latin typeface="Times New Roman" panose="02020603050405020304" pitchFamily="18" charset="0"/>
                        <a:ea typeface="Malgun Gothic" panose="020B0503020000020004" pitchFamily="34" charset="-127"/>
                        <a:cs typeface="Times New Roman" panose="02020603050405020304" pitchFamily="18" charset="0"/>
                      </a:endParaRPr>
                    </a:p>
                  </a:txBody>
                  <a:tcPr anchor="ctr">
                    <a:lnR w="12700" cap="flat" cmpd="sng" algn="ctr">
                      <a:solidFill>
                        <a:srgbClr val="618EC4"/>
                      </a:solidFill>
                      <a:prstDash val="solid"/>
                      <a:round/>
                      <a:headEnd type="none" w="med" len="med"/>
                      <a:tailEnd type="none" w="med" len="med"/>
                    </a:lnR>
                    <a:solidFill>
                      <a:schemeClr val="accent5">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solidFill>
                            <a:schemeClr val="tx2">
                              <a:lumMod val="50000"/>
                            </a:schemeClr>
                          </a:solidFill>
                          <a:latin typeface="Times New Roman" panose="02020603050405020304" pitchFamily="18" charset="0"/>
                          <a:cs typeface="Times New Roman" panose="02020603050405020304" pitchFamily="18" charset="0"/>
                        </a:rPr>
                        <a:t>Basic transformations: </a:t>
                      </a:r>
                      <a:r>
                        <a:rPr lang="en-US" sz="1800" b="0" dirty="0">
                          <a:solidFill>
                            <a:schemeClr val="tx2">
                              <a:lumMod val="50000"/>
                            </a:schemeClr>
                          </a:solidFill>
                          <a:latin typeface="Times New Roman" panose="02020603050405020304" pitchFamily="18" charset="0"/>
                          <a:cs typeface="Times New Roman" panose="02020603050405020304" pitchFamily="18" charset="0"/>
                        </a:rPr>
                        <a:t>Negative, Power Law, Log, Piecewise Linear stretching, Thresholding.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solidFill>
                            <a:schemeClr val="tx2">
                              <a:lumMod val="50000"/>
                            </a:schemeClr>
                          </a:solidFill>
                          <a:latin typeface="Times New Roman" panose="02020603050405020304" pitchFamily="18" charset="0"/>
                          <a:cs typeface="Times New Roman" panose="02020603050405020304" pitchFamily="18" charset="0"/>
                        </a:rPr>
                        <a:t>Histogram analysis: </a:t>
                      </a:r>
                      <a:r>
                        <a:rPr lang="en-US" sz="1800" dirty="0">
                          <a:solidFill>
                            <a:schemeClr val="tx2">
                              <a:lumMod val="50000"/>
                            </a:schemeClr>
                          </a:solidFill>
                          <a:latin typeface="Times New Roman" panose="02020603050405020304" pitchFamily="18" charset="0"/>
                          <a:cs typeface="Times New Roman" panose="02020603050405020304" pitchFamily="18" charset="0"/>
                        </a:rPr>
                        <a:t>Histogram Equalization, Histogram Matching, Contrast Local Adaptive Histogram Equalization.</a:t>
                      </a:r>
                      <a:endParaRPr lang="en-US" sz="1800" b="1" dirty="0">
                        <a:solidFill>
                          <a:schemeClr val="tx2">
                            <a:lumMod val="50000"/>
                          </a:schemeClr>
                        </a:solidFill>
                        <a:latin typeface="Times New Roman" panose="02020603050405020304" pitchFamily="18" charset="0"/>
                        <a:cs typeface="Times New Roman" panose="02020603050405020304" pitchFamily="18" charset="0"/>
                      </a:endParaRPr>
                    </a:p>
                  </a:txBody>
                  <a:tcPr anchor="ctr">
                    <a:lnL w="12700" cap="flat" cmpd="sng" algn="ctr">
                      <a:solidFill>
                        <a:srgbClr val="618EC4"/>
                      </a:solidFill>
                      <a:prstDash val="solid"/>
                      <a:round/>
                      <a:headEnd type="none" w="med" len="med"/>
                      <a:tailEnd type="none" w="med" len="med"/>
                    </a:lnL>
                    <a:lnR w="12700" cap="flat" cmpd="sng" algn="ctr">
                      <a:solidFill>
                        <a:srgbClr val="618EC4"/>
                      </a:solidFill>
                      <a:prstDash val="solid"/>
                      <a:round/>
                      <a:headEnd type="none" w="med" len="med"/>
                      <a:tailEnd type="none" w="med" len="med"/>
                    </a:lnR>
                    <a:solidFill>
                      <a:schemeClr val="accent5">
                        <a:lumMod val="20000"/>
                        <a:lumOff val="80000"/>
                      </a:schemeClr>
                    </a:solidFill>
                  </a:tcPr>
                </a:tc>
                <a:tc>
                  <a:txBody>
                    <a:bodyPr/>
                    <a:lstStyle/>
                    <a:p>
                      <a:pPr algn="ctr"/>
                      <a:r>
                        <a:rPr lang="en-US" sz="1800" b="1" dirty="0">
                          <a:solidFill>
                            <a:schemeClr val="tx2">
                              <a:lumMod val="50000"/>
                            </a:schemeClr>
                          </a:solidFill>
                          <a:latin typeface="Times New Roman" panose="02020603050405020304" pitchFamily="18" charset="0"/>
                          <a:cs typeface="Times New Roman" panose="02020603050405020304" pitchFamily="18" charset="0"/>
                        </a:rPr>
                        <a:t>Basic transformations &amp; </a:t>
                      </a:r>
                    </a:p>
                    <a:p>
                      <a:pPr algn="ctr"/>
                      <a:r>
                        <a:rPr lang="en-US" sz="1800" b="1" dirty="0">
                          <a:solidFill>
                            <a:schemeClr val="tx2">
                              <a:lumMod val="50000"/>
                            </a:schemeClr>
                          </a:solidFill>
                          <a:latin typeface="Times New Roman" panose="02020603050405020304" pitchFamily="18" charset="0"/>
                          <a:cs typeface="Times New Roman" panose="02020603050405020304" pitchFamily="18" charset="0"/>
                        </a:rPr>
                        <a:t>Histogram analysis</a:t>
                      </a:r>
                    </a:p>
                  </a:txBody>
                  <a:tcPr anchor="ctr">
                    <a:lnL w="12700" cap="flat" cmpd="sng" algn="ctr">
                      <a:solidFill>
                        <a:srgbClr val="618EC4"/>
                      </a:solidFill>
                      <a:prstDash val="solid"/>
                      <a:round/>
                      <a:headEnd type="none" w="med" len="med"/>
                      <a:tailEnd type="none" w="med" len="med"/>
                    </a:lnL>
                    <a:solidFill>
                      <a:schemeClr val="accent5">
                        <a:lumMod val="20000"/>
                        <a:lumOff val="80000"/>
                      </a:schemeClr>
                    </a:solidFill>
                  </a:tcPr>
                </a:tc>
                <a:extLst>
                  <a:ext uri="{0D108BD9-81ED-4DB2-BD59-A6C34878D82A}">
                    <a16:rowId xmlns:a16="http://schemas.microsoft.com/office/drawing/2014/main" val="2202236337"/>
                  </a:ext>
                </a:extLst>
              </a:tr>
              <a:tr h="378061">
                <a:tc>
                  <a:txBody>
                    <a:bodyPr/>
                    <a:lstStyle/>
                    <a:p>
                      <a:pPr algn="ctr"/>
                      <a:r>
                        <a:rPr lang="en-US" sz="1800" dirty="0">
                          <a:solidFill>
                            <a:schemeClr val="tx2">
                              <a:lumMod val="50000"/>
                            </a:schemeClr>
                          </a:solidFill>
                          <a:latin typeface="Times New Roman" panose="02020603050405020304" pitchFamily="18" charset="0"/>
                          <a:cs typeface="Times New Roman" panose="02020603050405020304" pitchFamily="18" charset="0"/>
                        </a:rPr>
                        <a:t>12/5/2025 -  16/5/2025</a:t>
                      </a:r>
                      <a:endParaRPr lang="vi-VN" sz="1800" dirty="0">
                        <a:solidFill>
                          <a:schemeClr val="tx2">
                            <a:lumMod val="50000"/>
                          </a:schemeClr>
                        </a:solidFill>
                        <a:latin typeface="Times New Roman" panose="02020603050405020304" pitchFamily="18" charset="0"/>
                        <a:cs typeface="Times New Roman" panose="02020603050405020304" pitchFamily="18" charset="0"/>
                      </a:endParaRPr>
                    </a:p>
                  </a:txBody>
                  <a:tcPr anchor="ctr">
                    <a:lnR w="12700" cap="flat" cmpd="sng" algn="ctr">
                      <a:solidFill>
                        <a:srgbClr val="618EC4"/>
                      </a:solidFill>
                      <a:prstDash val="solid"/>
                      <a:round/>
                      <a:headEnd type="none" w="med" len="med"/>
                      <a:tailEnd type="none" w="med" len="med"/>
                    </a:lnR>
                    <a:lnB w="12700" cap="flat" cmpd="sng" algn="ctr">
                      <a:solidFill>
                        <a:srgbClr val="618EC4"/>
                      </a:solidFill>
                      <a:prstDash val="solid"/>
                      <a:round/>
                      <a:headEnd type="none" w="med" len="med"/>
                      <a:tailEnd type="none" w="med" len="med"/>
                    </a:lnB>
                    <a:solidFill>
                      <a:schemeClr val="accent5">
                        <a:lumMod val="20000"/>
                        <a:lumOff val="80000"/>
                      </a:schemeClr>
                    </a:solidFill>
                  </a:tcPr>
                </a:tc>
                <a:tc>
                  <a:txBody>
                    <a:bodyPr/>
                    <a:lstStyle/>
                    <a:p>
                      <a:pPr algn="l"/>
                      <a:r>
                        <a:rPr lang="en-US" sz="1800" i="0" dirty="0">
                          <a:solidFill>
                            <a:schemeClr val="tx2">
                              <a:lumMod val="50000"/>
                            </a:schemeClr>
                          </a:solidFill>
                          <a:effectLst/>
                          <a:latin typeface="Times New Roman" panose="02020603050405020304" pitchFamily="18" charset="0"/>
                          <a:cs typeface="Times New Roman" panose="02020603050405020304" pitchFamily="18" charset="0"/>
                        </a:rPr>
                        <a:t>Correlation and Convolution, B</a:t>
                      </a:r>
                      <a:r>
                        <a:rPr lang="en-US" sz="1800" dirty="0">
                          <a:solidFill>
                            <a:schemeClr val="tx2">
                              <a:lumMod val="50000"/>
                            </a:schemeClr>
                          </a:solidFill>
                          <a:latin typeface="Times New Roman" panose="02020603050405020304" pitchFamily="18" charset="0"/>
                          <a:cs typeface="Times New Roman" panose="02020603050405020304" pitchFamily="18" charset="0"/>
                        </a:rPr>
                        <a:t>ox filter, Gaussian Filter, </a:t>
                      </a:r>
                    </a:p>
                    <a:p>
                      <a:pPr algn="l"/>
                      <a:r>
                        <a:rPr lang="en-US" sz="1800" dirty="0">
                          <a:solidFill>
                            <a:schemeClr val="tx2">
                              <a:lumMod val="50000"/>
                            </a:schemeClr>
                          </a:solidFill>
                          <a:latin typeface="Times New Roman" panose="02020603050405020304" pitchFamily="18" charset="0"/>
                          <a:cs typeface="Times New Roman" panose="02020603050405020304" pitchFamily="18" charset="0"/>
                        </a:rPr>
                        <a:t>Median filter.</a:t>
                      </a:r>
                    </a:p>
                    <a:p>
                      <a:pPr algn="l"/>
                      <a:r>
                        <a:rPr lang="en-US" sz="1800" dirty="0">
                          <a:solidFill>
                            <a:schemeClr val="tx2">
                              <a:lumMod val="50000"/>
                            </a:schemeClr>
                          </a:solidFill>
                          <a:latin typeface="Times New Roman" panose="02020603050405020304" pitchFamily="18" charset="0"/>
                          <a:cs typeface="Times New Roman" panose="02020603050405020304" pitchFamily="18" charset="0"/>
                        </a:rPr>
                        <a:t>Resize images, Nearest Neighbor Interpolation, Linear Interpolation, Bilinear Interpolation.</a:t>
                      </a:r>
                    </a:p>
                  </a:txBody>
                  <a:tcPr anchor="ctr">
                    <a:lnL w="12700" cap="flat" cmpd="sng" algn="ctr">
                      <a:solidFill>
                        <a:srgbClr val="618EC4"/>
                      </a:solidFill>
                      <a:prstDash val="solid"/>
                      <a:round/>
                      <a:headEnd type="none" w="med" len="med"/>
                      <a:tailEnd type="none" w="med" len="med"/>
                    </a:lnL>
                    <a:lnR w="12700" cap="flat" cmpd="sng" algn="ctr">
                      <a:solidFill>
                        <a:srgbClr val="618EC4"/>
                      </a:solidFill>
                      <a:prstDash val="solid"/>
                      <a:round/>
                      <a:headEnd type="none" w="med" len="med"/>
                      <a:tailEnd type="none" w="med" len="med"/>
                    </a:lnR>
                    <a:solidFill>
                      <a:schemeClr val="accent5">
                        <a:lumMod val="20000"/>
                        <a:lumOff val="80000"/>
                      </a:schemeClr>
                    </a:solidFill>
                  </a:tcPr>
                </a:tc>
                <a:tc>
                  <a:txBody>
                    <a:bodyPr/>
                    <a:lstStyle/>
                    <a:p>
                      <a:pPr algn="ctr"/>
                      <a:r>
                        <a:rPr lang="en-US" sz="1800" b="1" dirty="0">
                          <a:solidFill>
                            <a:schemeClr val="tx2">
                              <a:lumMod val="50000"/>
                            </a:schemeClr>
                          </a:solidFill>
                          <a:latin typeface="Times New Roman" panose="02020603050405020304" pitchFamily="18" charset="0"/>
                          <a:cs typeface="Times New Roman" panose="02020603050405020304" pitchFamily="18" charset="0"/>
                        </a:rPr>
                        <a:t>Fundamentals of </a:t>
                      </a:r>
                    </a:p>
                    <a:p>
                      <a:pPr algn="ctr"/>
                      <a:r>
                        <a:rPr lang="en-US" sz="1800" b="1" dirty="0">
                          <a:solidFill>
                            <a:schemeClr val="tx2">
                              <a:lumMod val="50000"/>
                            </a:schemeClr>
                          </a:solidFill>
                          <a:latin typeface="Times New Roman" panose="02020603050405020304" pitchFamily="18" charset="0"/>
                          <a:cs typeface="Times New Roman" panose="02020603050405020304" pitchFamily="18" charset="0"/>
                        </a:rPr>
                        <a:t>Spatial filtering</a:t>
                      </a:r>
                    </a:p>
                  </a:txBody>
                  <a:tcPr anchor="ctr">
                    <a:lnL w="12700" cap="flat" cmpd="sng" algn="ctr">
                      <a:solidFill>
                        <a:srgbClr val="618EC4"/>
                      </a:solidFill>
                      <a:prstDash val="solid"/>
                      <a:round/>
                      <a:headEnd type="none" w="med" len="med"/>
                      <a:tailEnd type="none" w="med" len="med"/>
                    </a:lnL>
                    <a:solidFill>
                      <a:schemeClr val="accent5">
                        <a:lumMod val="20000"/>
                        <a:lumOff val="80000"/>
                      </a:schemeClr>
                    </a:solidFill>
                  </a:tcPr>
                </a:tc>
                <a:extLst>
                  <a:ext uri="{0D108BD9-81ED-4DB2-BD59-A6C34878D82A}">
                    <a16:rowId xmlns:a16="http://schemas.microsoft.com/office/drawing/2014/main" val="1765844928"/>
                  </a:ext>
                </a:extLst>
              </a:tr>
              <a:tr h="0">
                <a:tc>
                  <a:txBody>
                    <a:bodyPr/>
                    <a:lstStyle/>
                    <a:p>
                      <a:pPr algn="ctr"/>
                      <a:r>
                        <a:rPr lang="en-US" sz="1800" dirty="0">
                          <a:solidFill>
                            <a:schemeClr val="tx2">
                              <a:lumMod val="50000"/>
                            </a:schemeClr>
                          </a:solidFill>
                          <a:latin typeface="Times New Roman" panose="02020603050405020304" pitchFamily="18" charset="0"/>
                          <a:cs typeface="Times New Roman" panose="02020603050405020304" pitchFamily="18" charset="0"/>
                        </a:rPr>
                        <a:t>19/5/2025 – 21/5/2025</a:t>
                      </a:r>
                    </a:p>
                    <a:p>
                      <a:pPr algn="ctr"/>
                      <a:endParaRPr lang="en-US" sz="1800" dirty="0">
                        <a:solidFill>
                          <a:schemeClr val="tx2">
                            <a:lumMod val="50000"/>
                          </a:schemeClr>
                        </a:solidFill>
                        <a:latin typeface="Times New Roman" panose="02020603050405020304" pitchFamily="18" charset="0"/>
                        <a:cs typeface="Times New Roman" panose="02020603050405020304" pitchFamily="18" charset="0"/>
                      </a:endParaRPr>
                    </a:p>
                    <a:p>
                      <a:pPr algn="ctr"/>
                      <a:r>
                        <a:rPr lang="en-US" sz="1800" dirty="0">
                          <a:solidFill>
                            <a:schemeClr val="tx2">
                              <a:lumMod val="50000"/>
                            </a:schemeClr>
                          </a:solidFill>
                          <a:latin typeface="Times New Roman" panose="02020603050405020304" pitchFamily="18" charset="0"/>
                          <a:cs typeface="Times New Roman" panose="02020603050405020304" pitchFamily="18" charset="0"/>
                        </a:rPr>
                        <a:t>22/5/2025 – 23/5/2025</a:t>
                      </a:r>
                    </a:p>
                    <a:p>
                      <a:pPr algn="ctr"/>
                      <a:endParaRPr lang="en-US" sz="1800" dirty="0">
                        <a:solidFill>
                          <a:schemeClr val="tx2">
                            <a:lumMod val="50000"/>
                          </a:schemeClr>
                        </a:solidFill>
                        <a:latin typeface="Times New Roman" panose="02020603050405020304" pitchFamily="18" charset="0"/>
                        <a:cs typeface="Times New Roman" panose="02020603050405020304" pitchFamily="18" charset="0"/>
                      </a:endParaRPr>
                    </a:p>
                  </a:txBody>
                  <a:tcPr anchor="ctr">
                    <a:lnR w="12700" cap="flat" cmpd="sng" algn="ctr">
                      <a:solidFill>
                        <a:srgbClr val="618EC4"/>
                      </a:solidFill>
                      <a:prstDash val="solid"/>
                      <a:round/>
                      <a:headEnd type="none" w="med" len="med"/>
                      <a:tailEnd type="none" w="med" len="med"/>
                    </a:lnR>
                    <a:lnT w="12700" cap="flat" cmpd="sng" algn="ctr">
                      <a:solidFill>
                        <a:srgbClr val="618EC4"/>
                      </a:solidFill>
                      <a:prstDash val="solid"/>
                      <a:round/>
                      <a:headEnd type="none" w="med" len="med"/>
                      <a:tailEnd type="none" w="med" len="med"/>
                    </a:lnT>
                    <a:lnB w="12700" cap="flat" cmpd="sng" algn="ctr">
                      <a:solidFill>
                        <a:srgbClr val="618EC4"/>
                      </a:solidFill>
                      <a:prstDash val="solid"/>
                      <a:round/>
                      <a:headEnd type="none" w="med" len="med"/>
                      <a:tailEnd type="none" w="med" len="med"/>
                    </a:lnB>
                    <a:solidFill>
                      <a:schemeClr val="accent5">
                        <a:lumMod val="20000"/>
                        <a:lumOff val="80000"/>
                      </a:schemeClr>
                    </a:solidFill>
                  </a:tcPr>
                </a:tc>
                <a:tc>
                  <a:txBody>
                    <a:bodyPr/>
                    <a:lstStyle/>
                    <a:p>
                      <a:pPr algn="l"/>
                      <a:r>
                        <a:rPr lang="en-US" sz="1800" b="1" dirty="0">
                          <a:solidFill>
                            <a:schemeClr val="tx2">
                              <a:lumMod val="50000"/>
                            </a:schemeClr>
                          </a:solidFill>
                          <a:latin typeface="Times New Roman" panose="02020603050405020304" pitchFamily="18" charset="0"/>
                          <a:cs typeface="Times New Roman" panose="02020603050405020304" pitchFamily="18" charset="0"/>
                        </a:rPr>
                        <a:t>Sobel filter: </a:t>
                      </a:r>
                      <a:r>
                        <a:rPr lang="en-US" sz="1800" b="0" dirty="0">
                          <a:solidFill>
                            <a:schemeClr val="tx2">
                              <a:lumMod val="50000"/>
                            </a:schemeClr>
                          </a:solidFill>
                          <a:latin typeface="Times New Roman" panose="02020603050405020304" pitchFamily="18" charset="0"/>
                          <a:cs typeface="Times New Roman" panose="02020603050405020304" pitchFamily="18" charset="0"/>
                        </a:rPr>
                        <a:t>D</a:t>
                      </a:r>
                      <a:r>
                        <a:rPr lang="en-US" sz="1800" dirty="0">
                          <a:solidFill>
                            <a:schemeClr val="tx2">
                              <a:lumMod val="50000"/>
                            </a:schemeClr>
                          </a:solidFill>
                          <a:latin typeface="Times New Roman" panose="02020603050405020304" pitchFamily="18" charset="0"/>
                          <a:cs typeface="Times New Roman" panose="02020603050405020304" pitchFamily="18" charset="0"/>
                        </a:rPr>
                        <a:t>erivative in detecting edge, Gradient, Sensitivity of derivatives to noise, Sobel Filter Program</a:t>
                      </a:r>
                    </a:p>
                    <a:p>
                      <a:pPr marL="0" marR="0" lvl="0" indent="0" algn="l" defTabSz="1219200" rtl="0" eaLnBrk="1" fontAlgn="auto" latinLnBrk="1" hangingPunct="1">
                        <a:lnSpc>
                          <a:spcPct val="100000"/>
                        </a:lnSpc>
                        <a:spcBef>
                          <a:spcPts val="0"/>
                        </a:spcBef>
                        <a:spcAft>
                          <a:spcPts val="0"/>
                        </a:spcAft>
                        <a:buClrTx/>
                        <a:buSzTx/>
                        <a:buFontTx/>
                        <a:buNone/>
                        <a:tabLst/>
                        <a:defRPr/>
                      </a:pPr>
                      <a:r>
                        <a:rPr lang="en-US" sz="1800" b="1" dirty="0">
                          <a:solidFill>
                            <a:schemeClr val="tx2">
                              <a:lumMod val="50000"/>
                            </a:schemeClr>
                          </a:solidFill>
                          <a:latin typeface="Times New Roman" panose="02020603050405020304" pitchFamily="18" charset="0"/>
                          <a:cs typeface="Times New Roman" panose="02020603050405020304" pitchFamily="18" charset="0"/>
                        </a:rPr>
                        <a:t>Bilateral filter: </a:t>
                      </a:r>
                      <a:r>
                        <a:rPr lang="en-US" sz="1800" b="0" dirty="0">
                          <a:solidFill>
                            <a:schemeClr val="tx2">
                              <a:lumMod val="50000"/>
                            </a:schemeClr>
                          </a:solidFill>
                          <a:latin typeface="Times New Roman" panose="02020603050405020304" pitchFamily="18" charset="0"/>
                          <a:cs typeface="Times New Roman" panose="02020603050405020304" pitchFamily="18" charset="0"/>
                        </a:rPr>
                        <a:t>Compare</a:t>
                      </a:r>
                      <a:r>
                        <a:rPr lang="en-US" sz="1800" b="1" dirty="0">
                          <a:solidFill>
                            <a:schemeClr val="tx2">
                              <a:lumMod val="50000"/>
                            </a:schemeClr>
                          </a:solidFill>
                          <a:latin typeface="Times New Roman" panose="02020603050405020304" pitchFamily="18" charset="0"/>
                          <a:cs typeface="Times New Roman" panose="02020603050405020304" pitchFamily="18" charset="0"/>
                        </a:rPr>
                        <a:t> </a:t>
                      </a:r>
                      <a:r>
                        <a:rPr lang="en-US" sz="1800" dirty="0">
                          <a:solidFill>
                            <a:schemeClr val="tx2">
                              <a:lumMod val="50000"/>
                            </a:schemeClr>
                          </a:solidFill>
                          <a:latin typeface="Times New Roman" panose="02020603050405020304" pitchFamily="18" charset="0"/>
                          <a:cs typeface="Times New Roman" panose="02020603050405020304" pitchFamily="18" charset="0"/>
                        </a:rPr>
                        <a:t>Bilateral Filter and Gaussian Filter, </a:t>
                      </a:r>
                    </a:p>
                    <a:p>
                      <a:pPr marL="0" marR="0" lvl="0" indent="0" algn="l" defTabSz="1219200" rtl="0" eaLnBrk="1" fontAlgn="auto" latinLnBrk="1" hangingPunct="1">
                        <a:lnSpc>
                          <a:spcPct val="100000"/>
                        </a:lnSpc>
                        <a:spcBef>
                          <a:spcPts val="0"/>
                        </a:spcBef>
                        <a:spcAft>
                          <a:spcPts val="0"/>
                        </a:spcAft>
                        <a:buClrTx/>
                        <a:buSzTx/>
                        <a:buFontTx/>
                        <a:buNone/>
                        <a:tabLst/>
                        <a:defRPr/>
                      </a:pPr>
                      <a:r>
                        <a:rPr lang="en-US" sz="1800" dirty="0">
                          <a:solidFill>
                            <a:schemeClr val="tx2">
                              <a:lumMod val="50000"/>
                            </a:schemeClr>
                          </a:solidFill>
                          <a:latin typeface="Times New Roman" panose="02020603050405020304" pitchFamily="18" charset="0"/>
                          <a:cs typeface="Times New Roman" panose="02020603050405020304" pitchFamily="18" charset="0"/>
                        </a:rPr>
                        <a:t>My implementation program</a:t>
                      </a:r>
                      <a:endParaRPr lang="en-US" sz="1800" dirty="0">
                        <a:solidFill>
                          <a:schemeClr val="tx2">
                            <a:lumMod val="50000"/>
                          </a:schemeClr>
                        </a:solidFill>
                        <a:latin typeface="Times New Roman" panose="02020603050405020304" pitchFamily="18" charset="0"/>
                        <a:ea typeface="Malgun Gothic" panose="020B0503020000020004" pitchFamily="34" charset="-127"/>
                        <a:cs typeface="Times New Roman" panose="02020603050405020304" pitchFamily="18" charset="0"/>
                      </a:endParaRPr>
                    </a:p>
                  </a:txBody>
                  <a:tcPr anchor="ctr">
                    <a:lnL w="12700" cap="flat" cmpd="sng" algn="ctr">
                      <a:solidFill>
                        <a:srgbClr val="618EC4"/>
                      </a:solidFill>
                      <a:prstDash val="solid"/>
                      <a:round/>
                      <a:headEnd type="none" w="med" len="med"/>
                      <a:tailEnd type="none" w="med" len="med"/>
                    </a:lnL>
                    <a:lnR w="12700" cap="flat" cmpd="sng" algn="ctr">
                      <a:solidFill>
                        <a:srgbClr val="618EC4"/>
                      </a:solidFill>
                      <a:prstDash val="solid"/>
                      <a:round/>
                      <a:headEnd type="none" w="med" len="med"/>
                      <a:tailEnd type="none" w="med" len="med"/>
                    </a:lnR>
                    <a:solidFill>
                      <a:schemeClr val="accent5">
                        <a:lumMod val="20000"/>
                        <a:lumOff val="80000"/>
                      </a:schemeClr>
                    </a:solidFill>
                  </a:tcPr>
                </a:tc>
                <a:tc>
                  <a:txBody>
                    <a:bodyPr/>
                    <a:lstStyle/>
                    <a:p>
                      <a:pPr algn="ctr"/>
                      <a:r>
                        <a:rPr lang="en-US" sz="1800" b="1" dirty="0">
                          <a:solidFill>
                            <a:schemeClr val="tx2">
                              <a:lumMod val="50000"/>
                            </a:schemeClr>
                          </a:solidFill>
                          <a:latin typeface="Times New Roman" panose="02020603050405020304" pitchFamily="18" charset="0"/>
                          <a:cs typeface="Times New Roman" panose="02020603050405020304" pitchFamily="18" charset="0"/>
                        </a:rPr>
                        <a:t>Sobel filter </a:t>
                      </a:r>
                    </a:p>
                    <a:p>
                      <a:pPr algn="ctr"/>
                      <a:r>
                        <a:rPr lang="en-US" sz="1800" b="1" dirty="0">
                          <a:solidFill>
                            <a:schemeClr val="tx2">
                              <a:lumMod val="50000"/>
                            </a:schemeClr>
                          </a:solidFill>
                          <a:latin typeface="Times New Roman" panose="02020603050405020304" pitchFamily="18" charset="0"/>
                          <a:cs typeface="Times New Roman" panose="02020603050405020304" pitchFamily="18" charset="0"/>
                        </a:rPr>
                        <a:t>Bilateral filter </a:t>
                      </a:r>
                      <a:endParaRPr lang="en-US" sz="1800" dirty="0">
                        <a:solidFill>
                          <a:schemeClr val="tx2">
                            <a:lumMod val="50000"/>
                          </a:schemeClr>
                        </a:solidFill>
                        <a:latin typeface="Times New Roman" panose="02020603050405020304" pitchFamily="18" charset="0"/>
                        <a:ea typeface="Malgun Gothic" panose="020B0503020000020004" pitchFamily="34" charset="-127"/>
                        <a:cs typeface="Times New Roman" panose="02020603050405020304" pitchFamily="18" charset="0"/>
                      </a:endParaRPr>
                    </a:p>
                  </a:txBody>
                  <a:tcPr anchor="ctr">
                    <a:lnL w="12700" cap="flat" cmpd="sng" algn="ctr">
                      <a:solidFill>
                        <a:srgbClr val="618EC4"/>
                      </a:solidFill>
                      <a:prstDash val="solid"/>
                      <a:round/>
                      <a:headEnd type="none" w="med" len="med"/>
                      <a:tailEnd type="none" w="med" len="med"/>
                    </a:lnL>
                    <a:solidFill>
                      <a:schemeClr val="accent5">
                        <a:lumMod val="20000"/>
                        <a:lumOff val="80000"/>
                      </a:schemeClr>
                    </a:solidFill>
                  </a:tcPr>
                </a:tc>
                <a:extLst>
                  <a:ext uri="{0D108BD9-81ED-4DB2-BD59-A6C34878D82A}">
                    <a16:rowId xmlns:a16="http://schemas.microsoft.com/office/drawing/2014/main" val="4267251888"/>
                  </a:ext>
                </a:extLst>
              </a:tr>
              <a:tr h="452996">
                <a:tc>
                  <a:txBody>
                    <a:bodyPr/>
                    <a:lstStyle/>
                    <a:p>
                      <a:pPr algn="ctr"/>
                      <a:r>
                        <a:rPr lang="en-US" sz="1800" dirty="0">
                          <a:solidFill>
                            <a:schemeClr val="tx2">
                              <a:lumMod val="50000"/>
                            </a:schemeClr>
                          </a:solidFill>
                          <a:latin typeface="Times New Roman" panose="02020603050405020304" pitchFamily="18" charset="0"/>
                          <a:ea typeface="Malgun Gothic" panose="020B0503020000020004" pitchFamily="34" charset="-127"/>
                          <a:cs typeface="Times New Roman" panose="02020603050405020304" pitchFamily="18" charset="0"/>
                        </a:rPr>
                        <a:t>26/5/2025 – 28/5/2025</a:t>
                      </a:r>
                    </a:p>
                    <a:p>
                      <a:pPr algn="ctr"/>
                      <a:endParaRPr lang="en-US" sz="1800" dirty="0">
                        <a:solidFill>
                          <a:schemeClr val="tx2">
                            <a:lumMod val="50000"/>
                          </a:schemeClr>
                        </a:solidFill>
                        <a:latin typeface="Times New Roman" panose="02020603050405020304" pitchFamily="18" charset="0"/>
                        <a:ea typeface="Malgun Gothic" panose="020B0503020000020004" pitchFamily="34" charset="-127"/>
                        <a:cs typeface="Times New Roman" panose="02020603050405020304" pitchFamily="18" charset="0"/>
                      </a:endParaRPr>
                    </a:p>
                    <a:p>
                      <a:pPr marL="0" marR="0" lvl="0" indent="0" algn="ctr" defTabSz="1219200" rtl="0" eaLnBrk="1" fontAlgn="auto" latinLnBrk="1" hangingPunct="1">
                        <a:lnSpc>
                          <a:spcPct val="100000"/>
                        </a:lnSpc>
                        <a:spcBef>
                          <a:spcPts val="0"/>
                        </a:spcBef>
                        <a:spcAft>
                          <a:spcPts val="0"/>
                        </a:spcAft>
                        <a:buClrTx/>
                        <a:buSzTx/>
                        <a:buFontTx/>
                        <a:buNone/>
                        <a:tabLst/>
                        <a:defRPr/>
                      </a:pPr>
                      <a:r>
                        <a:rPr lang="en-US" sz="1800" dirty="0">
                          <a:solidFill>
                            <a:schemeClr val="tx2">
                              <a:lumMod val="50000"/>
                            </a:schemeClr>
                          </a:solidFill>
                          <a:latin typeface="Times New Roman" panose="02020603050405020304" pitchFamily="18" charset="0"/>
                          <a:ea typeface="Malgun Gothic" panose="020B0503020000020004" pitchFamily="34" charset="-127"/>
                          <a:cs typeface="Times New Roman" panose="02020603050405020304" pitchFamily="18" charset="0"/>
                        </a:rPr>
                        <a:t>29/5/2025 – 30/5/2025</a:t>
                      </a:r>
                    </a:p>
                    <a:p>
                      <a:pPr marL="0" marR="0" lvl="0" indent="0" algn="ctr" defTabSz="1219200" rtl="0" eaLnBrk="1" fontAlgn="auto" latinLnBrk="1" hangingPunct="1">
                        <a:lnSpc>
                          <a:spcPct val="100000"/>
                        </a:lnSpc>
                        <a:spcBef>
                          <a:spcPts val="0"/>
                        </a:spcBef>
                        <a:spcAft>
                          <a:spcPts val="0"/>
                        </a:spcAft>
                        <a:buClrTx/>
                        <a:buSzTx/>
                        <a:buFontTx/>
                        <a:buNone/>
                        <a:tabLst/>
                        <a:defRPr/>
                      </a:pPr>
                      <a:endParaRPr lang="en-US" sz="1800" dirty="0">
                        <a:solidFill>
                          <a:schemeClr val="tx2">
                            <a:lumMod val="50000"/>
                          </a:schemeClr>
                        </a:solidFill>
                        <a:latin typeface="Times New Roman" panose="02020603050405020304" pitchFamily="18" charset="0"/>
                        <a:ea typeface="Malgun Gothic" panose="020B0503020000020004" pitchFamily="34" charset="-127"/>
                        <a:cs typeface="Times New Roman" panose="02020603050405020304" pitchFamily="18" charset="0"/>
                      </a:endParaRPr>
                    </a:p>
                  </a:txBody>
                  <a:tcPr anchor="ctr">
                    <a:lnR w="12700" cap="flat" cmpd="sng" algn="ctr">
                      <a:solidFill>
                        <a:srgbClr val="618EC4"/>
                      </a:solidFill>
                      <a:prstDash val="solid"/>
                      <a:round/>
                      <a:headEnd type="none" w="med" len="med"/>
                      <a:tailEnd type="none" w="med" len="med"/>
                    </a:lnR>
                    <a:lnT w="12700" cap="flat" cmpd="sng" algn="ctr">
                      <a:solidFill>
                        <a:srgbClr val="618EC4"/>
                      </a:solidFill>
                      <a:prstDash val="solid"/>
                      <a:round/>
                      <a:headEnd type="none" w="med" len="med"/>
                      <a:tailEnd type="none" w="med" len="med"/>
                    </a:lnT>
                    <a:lnB w="12700" cap="flat" cmpd="sng" algn="ctr">
                      <a:solidFill>
                        <a:srgbClr val="618EC4"/>
                      </a:solidFill>
                      <a:prstDash val="solid"/>
                      <a:round/>
                      <a:headEnd type="none" w="med" len="med"/>
                      <a:tailEnd type="none" w="med" len="med"/>
                    </a:lnB>
                    <a:solidFill>
                      <a:schemeClr val="accent5">
                        <a:lumMod val="20000"/>
                        <a:lumOff val="80000"/>
                      </a:schemeClr>
                    </a:solidFill>
                  </a:tcPr>
                </a:tc>
                <a:tc>
                  <a:txBody>
                    <a:bodyPr/>
                    <a:lstStyle/>
                    <a:p>
                      <a:pPr marL="0" marR="0" lvl="0" indent="0" algn="l" defTabSz="1219200" rtl="0" eaLnBrk="1" fontAlgn="auto" latinLnBrk="1" hangingPunct="1">
                        <a:lnSpc>
                          <a:spcPct val="100000"/>
                        </a:lnSpc>
                        <a:spcBef>
                          <a:spcPts val="0"/>
                        </a:spcBef>
                        <a:spcAft>
                          <a:spcPts val="0"/>
                        </a:spcAft>
                        <a:buClrTx/>
                        <a:buSzTx/>
                        <a:buFontTx/>
                        <a:buNone/>
                        <a:tabLst/>
                        <a:defRPr/>
                      </a:pPr>
                      <a:r>
                        <a:rPr lang="en-US" sz="1800" b="1" dirty="0">
                          <a:solidFill>
                            <a:schemeClr val="tx2">
                              <a:lumMod val="50000"/>
                            </a:schemeClr>
                          </a:solidFill>
                          <a:latin typeface="Times New Roman" panose="02020603050405020304" pitchFamily="18" charset="0"/>
                          <a:cs typeface="Times New Roman" panose="02020603050405020304" pitchFamily="18" charset="0"/>
                        </a:rPr>
                        <a:t>Canny edge detecting</a:t>
                      </a:r>
                      <a:r>
                        <a:rPr lang="en-US" sz="1800" b="1" dirty="0">
                          <a:solidFill>
                            <a:schemeClr val="tx2">
                              <a:lumMod val="50000"/>
                            </a:schemeClr>
                          </a:solidFill>
                          <a:latin typeface="Times New Roman" panose="02020603050405020304" pitchFamily="18" charset="0"/>
                          <a:ea typeface="Malgun Gothic" panose="020B0503020000020004" pitchFamily="34" charset="-127"/>
                          <a:cs typeface="Times New Roman" panose="02020603050405020304" pitchFamily="18" charset="0"/>
                        </a:rPr>
                        <a:t>: </a:t>
                      </a:r>
                      <a:r>
                        <a:rPr lang="en-US" sz="1800" dirty="0">
                          <a:solidFill>
                            <a:schemeClr val="tx2">
                              <a:lumMod val="50000"/>
                            </a:schemeClr>
                          </a:solidFill>
                          <a:latin typeface="Times New Roman" panose="02020603050405020304" pitchFamily="18" charset="0"/>
                          <a:cs typeface="Times New Roman" panose="02020603050405020304" pitchFamily="18" charset="0"/>
                        </a:rPr>
                        <a:t>Gradient, Non-Maximum Suppression, </a:t>
                      </a:r>
                      <a:r>
                        <a:rPr lang="en-US" altLang="en-US" sz="1800" dirty="0">
                          <a:solidFill>
                            <a:schemeClr val="tx2">
                              <a:lumMod val="50000"/>
                            </a:schemeClr>
                          </a:solidFill>
                          <a:latin typeface="Times New Roman" panose="02020603050405020304" pitchFamily="18" charset="0"/>
                          <a:cs typeface="Times New Roman" panose="02020603050405020304" pitchFamily="18" charset="0"/>
                        </a:rPr>
                        <a:t>Hysteresis threshold, </a:t>
                      </a:r>
                      <a:r>
                        <a:rPr lang="en-US" sz="1800" dirty="0">
                          <a:solidFill>
                            <a:schemeClr val="tx2">
                              <a:lumMod val="50000"/>
                            </a:schemeClr>
                          </a:solidFill>
                          <a:latin typeface="Times New Roman" panose="02020603050405020304" pitchFamily="18" charset="0"/>
                          <a:cs typeface="Times New Roman" panose="02020603050405020304" pitchFamily="18" charset="0"/>
                        </a:rPr>
                        <a:t>My implementation program</a:t>
                      </a:r>
                    </a:p>
                    <a:p>
                      <a:pPr marL="0" marR="0" lvl="0" indent="0" algn="l" defTabSz="1219200" rtl="0" eaLnBrk="1" fontAlgn="auto" latinLnBrk="1" hangingPunct="1">
                        <a:lnSpc>
                          <a:spcPct val="100000"/>
                        </a:lnSpc>
                        <a:spcBef>
                          <a:spcPts val="0"/>
                        </a:spcBef>
                        <a:spcAft>
                          <a:spcPts val="0"/>
                        </a:spcAft>
                        <a:buClrTx/>
                        <a:buSzTx/>
                        <a:buFontTx/>
                        <a:buNone/>
                        <a:tabLst/>
                        <a:defRPr/>
                      </a:pPr>
                      <a:r>
                        <a:rPr lang="en-US" sz="1800" b="1" dirty="0">
                          <a:solidFill>
                            <a:schemeClr val="tx2">
                              <a:lumMod val="50000"/>
                            </a:schemeClr>
                          </a:solidFill>
                          <a:latin typeface="Times New Roman" panose="02020603050405020304" pitchFamily="18" charset="0"/>
                          <a:cs typeface="Times New Roman" panose="02020603050405020304" pitchFamily="18" charset="0"/>
                        </a:rPr>
                        <a:t>Morphological Image Processing: </a:t>
                      </a:r>
                      <a:r>
                        <a:rPr lang="en-US" sz="1800" dirty="0">
                          <a:latin typeface="Times New Roman" panose="02020603050405020304" pitchFamily="18" charset="0"/>
                          <a:cs typeface="Times New Roman" panose="02020603050405020304" pitchFamily="18" charset="0"/>
                        </a:rPr>
                        <a:t>Dilation, Erosion, Opening, Closing </a:t>
                      </a:r>
                      <a:endParaRPr lang="en-US" sz="1800" b="1" dirty="0">
                        <a:solidFill>
                          <a:schemeClr val="tx2">
                            <a:lumMod val="50000"/>
                          </a:schemeClr>
                        </a:solidFill>
                        <a:latin typeface="Times New Roman" panose="02020603050405020304" pitchFamily="18" charset="0"/>
                        <a:cs typeface="Times New Roman" panose="02020603050405020304" pitchFamily="18" charset="0"/>
                      </a:endParaRPr>
                    </a:p>
                  </a:txBody>
                  <a:tcPr anchor="ctr">
                    <a:lnL w="12700" cap="flat" cmpd="sng" algn="ctr">
                      <a:solidFill>
                        <a:srgbClr val="618EC4"/>
                      </a:solidFill>
                      <a:prstDash val="solid"/>
                      <a:round/>
                      <a:headEnd type="none" w="med" len="med"/>
                      <a:tailEnd type="none" w="med" len="med"/>
                    </a:lnL>
                    <a:lnR w="12700" cap="flat" cmpd="sng" algn="ctr">
                      <a:solidFill>
                        <a:srgbClr val="618EC4"/>
                      </a:solidFill>
                      <a:prstDash val="solid"/>
                      <a:round/>
                      <a:headEnd type="none" w="med" len="med"/>
                      <a:tailEnd type="none" w="med" len="med"/>
                    </a:lnR>
                    <a:solidFill>
                      <a:schemeClr val="accent5">
                        <a:lumMod val="20000"/>
                        <a:lumOff val="80000"/>
                      </a:schemeClr>
                    </a:solidFill>
                  </a:tcPr>
                </a:tc>
                <a:tc>
                  <a:txBody>
                    <a:bodyPr/>
                    <a:lstStyle/>
                    <a:p>
                      <a:pPr marL="0" marR="0" lvl="0" indent="0" algn="ctr" defTabSz="1219200" rtl="0" eaLnBrk="1" fontAlgn="auto" latinLnBrk="1" hangingPunct="1">
                        <a:lnSpc>
                          <a:spcPct val="100000"/>
                        </a:lnSpc>
                        <a:spcBef>
                          <a:spcPts val="0"/>
                        </a:spcBef>
                        <a:spcAft>
                          <a:spcPts val="0"/>
                        </a:spcAft>
                        <a:buClrTx/>
                        <a:buSzTx/>
                        <a:buFontTx/>
                        <a:buNone/>
                        <a:tabLst/>
                        <a:defRPr/>
                      </a:pPr>
                      <a:r>
                        <a:rPr lang="en-US" sz="1800" b="1" dirty="0">
                          <a:solidFill>
                            <a:schemeClr val="tx2">
                              <a:lumMod val="50000"/>
                            </a:schemeClr>
                          </a:solidFill>
                          <a:latin typeface="Times New Roman" panose="02020603050405020304" pitchFamily="18" charset="0"/>
                          <a:cs typeface="Times New Roman" panose="02020603050405020304" pitchFamily="18" charset="0"/>
                        </a:rPr>
                        <a:t>Canny edge detecting,</a:t>
                      </a:r>
                    </a:p>
                    <a:p>
                      <a:pPr marL="0" marR="0" lvl="0" indent="0" algn="ctr" defTabSz="1219200" rtl="0" eaLnBrk="1" fontAlgn="auto" latinLnBrk="1" hangingPunct="1">
                        <a:lnSpc>
                          <a:spcPct val="100000"/>
                        </a:lnSpc>
                        <a:spcBef>
                          <a:spcPts val="0"/>
                        </a:spcBef>
                        <a:spcAft>
                          <a:spcPts val="0"/>
                        </a:spcAft>
                        <a:buClrTx/>
                        <a:buSzTx/>
                        <a:buFontTx/>
                        <a:buNone/>
                        <a:tabLst/>
                        <a:defRPr/>
                      </a:pPr>
                      <a:endParaRPr lang="en-US" sz="1800" b="1" dirty="0">
                        <a:solidFill>
                          <a:schemeClr val="tx2">
                            <a:lumMod val="50000"/>
                          </a:schemeClr>
                        </a:solidFill>
                        <a:latin typeface="Times New Roman" panose="02020603050405020304" pitchFamily="18" charset="0"/>
                        <a:cs typeface="Times New Roman" panose="02020603050405020304" pitchFamily="18" charset="0"/>
                      </a:endParaRPr>
                    </a:p>
                    <a:p>
                      <a:pPr marL="0" marR="0" lvl="0" indent="0" algn="ctr" defTabSz="1219200" rtl="0" eaLnBrk="1" fontAlgn="auto" latinLnBrk="1" hangingPunct="1">
                        <a:lnSpc>
                          <a:spcPct val="100000"/>
                        </a:lnSpc>
                        <a:spcBef>
                          <a:spcPts val="0"/>
                        </a:spcBef>
                        <a:spcAft>
                          <a:spcPts val="0"/>
                        </a:spcAft>
                        <a:buClrTx/>
                        <a:buSzTx/>
                        <a:buFontTx/>
                        <a:buNone/>
                        <a:tabLst/>
                        <a:defRPr/>
                      </a:pPr>
                      <a:r>
                        <a:rPr lang="en-US" sz="1800" b="1" dirty="0">
                          <a:solidFill>
                            <a:schemeClr val="tx2">
                              <a:lumMod val="50000"/>
                            </a:schemeClr>
                          </a:solidFill>
                          <a:latin typeface="Times New Roman" panose="02020603050405020304" pitchFamily="18" charset="0"/>
                          <a:cs typeface="Times New Roman" panose="02020603050405020304" pitchFamily="18" charset="0"/>
                        </a:rPr>
                        <a:t>Morphological </a:t>
                      </a:r>
                    </a:p>
                    <a:p>
                      <a:pPr marL="0" marR="0" lvl="0" indent="0" algn="ctr" defTabSz="1219200" rtl="0" eaLnBrk="1" fontAlgn="auto" latinLnBrk="1" hangingPunct="1">
                        <a:lnSpc>
                          <a:spcPct val="100000"/>
                        </a:lnSpc>
                        <a:spcBef>
                          <a:spcPts val="0"/>
                        </a:spcBef>
                        <a:spcAft>
                          <a:spcPts val="0"/>
                        </a:spcAft>
                        <a:buClrTx/>
                        <a:buSzTx/>
                        <a:buFontTx/>
                        <a:buNone/>
                        <a:tabLst/>
                        <a:defRPr/>
                      </a:pPr>
                      <a:r>
                        <a:rPr lang="en-US" sz="1800" b="1" dirty="0">
                          <a:solidFill>
                            <a:schemeClr val="tx2">
                              <a:lumMod val="50000"/>
                            </a:schemeClr>
                          </a:solidFill>
                          <a:latin typeface="Times New Roman" panose="02020603050405020304" pitchFamily="18" charset="0"/>
                          <a:cs typeface="Times New Roman" panose="02020603050405020304" pitchFamily="18" charset="0"/>
                        </a:rPr>
                        <a:t>Image Processing</a:t>
                      </a:r>
                    </a:p>
                  </a:txBody>
                  <a:tcPr anchor="ctr">
                    <a:lnL w="12700" cap="flat" cmpd="sng" algn="ctr">
                      <a:solidFill>
                        <a:srgbClr val="618EC4"/>
                      </a:solidFill>
                      <a:prstDash val="solid"/>
                      <a:round/>
                      <a:headEnd type="none" w="med" len="med"/>
                      <a:tailEnd type="none" w="med" len="med"/>
                    </a:lnL>
                    <a:solidFill>
                      <a:schemeClr val="accent5">
                        <a:lumMod val="20000"/>
                        <a:lumOff val="80000"/>
                      </a:schemeClr>
                    </a:solidFill>
                  </a:tcPr>
                </a:tc>
                <a:extLst>
                  <a:ext uri="{0D108BD9-81ED-4DB2-BD59-A6C34878D82A}">
                    <a16:rowId xmlns:a16="http://schemas.microsoft.com/office/drawing/2014/main" val="2930023154"/>
                  </a:ext>
                </a:extLst>
              </a:tr>
            </a:tbl>
          </a:graphicData>
        </a:graphic>
      </p:graphicFrame>
    </p:spTree>
    <p:extLst>
      <p:ext uri="{BB962C8B-B14F-4D97-AF65-F5344CB8AC3E}">
        <p14:creationId xmlns:p14="http://schemas.microsoft.com/office/powerpoint/2010/main" val="25898453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CDDC0D-CABB-4725-D86D-5BF8C5BE504D}"/>
              </a:ext>
            </a:extLst>
          </p:cNvPr>
          <p:cNvSpPr>
            <a:spLocks noGrp="1"/>
          </p:cNvSpPr>
          <p:nvPr>
            <p:ph type="title"/>
          </p:nvPr>
        </p:nvSpPr>
        <p:spPr/>
        <p:txBody>
          <a:bodyPr/>
          <a:lstStyle/>
          <a:p>
            <a:r>
              <a:rPr lang="en-US" sz="2800" i="0" dirty="0">
                <a:solidFill>
                  <a:srgbClr val="242021"/>
                </a:solidFill>
                <a:effectLst/>
                <a:latin typeface="TimesTen-Roman"/>
              </a:rPr>
              <a:t>Structuring element</a:t>
            </a:r>
            <a:endParaRPr lang="en-US" dirty="0"/>
          </a:p>
        </p:txBody>
      </p:sp>
      <p:pic>
        <p:nvPicPr>
          <p:cNvPr id="5" name="Picture 4">
            <a:extLst>
              <a:ext uri="{FF2B5EF4-FFF2-40B4-BE49-F238E27FC236}">
                <a16:creationId xmlns:a16="http://schemas.microsoft.com/office/drawing/2014/main" id="{C844E7FD-52EE-AAA4-BA7C-7E613AAA3935}"/>
              </a:ext>
            </a:extLst>
          </p:cNvPr>
          <p:cNvPicPr>
            <a:picLocks noChangeAspect="1"/>
          </p:cNvPicPr>
          <p:nvPr/>
        </p:nvPicPr>
        <p:blipFill>
          <a:blip r:embed="rId3"/>
          <a:stretch>
            <a:fillRect/>
          </a:stretch>
        </p:blipFill>
        <p:spPr>
          <a:xfrm>
            <a:off x="2446020" y="1712053"/>
            <a:ext cx="8172450" cy="3297119"/>
          </a:xfrm>
          <a:prstGeom prst="rect">
            <a:avLst/>
          </a:prstGeom>
        </p:spPr>
      </p:pic>
      <p:sp>
        <p:nvSpPr>
          <p:cNvPr id="7" name="TextBox 6">
            <a:extLst>
              <a:ext uri="{FF2B5EF4-FFF2-40B4-BE49-F238E27FC236}">
                <a16:creationId xmlns:a16="http://schemas.microsoft.com/office/drawing/2014/main" id="{D5DCFAD9-9E7D-AE18-026E-7673DB490E57}"/>
              </a:ext>
            </a:extLst>
          </p:cNvPr>
          <p:cNvSpPr txBox="1"/>
          <p:nvPr/>
        </p:nvSpPr>
        <p:spPr>
          <a:xfrm>
            <a:off x="460058" y="788723"/>
            <a:ext cx="8341042" cy="923330"/>
          </a:xfrm>
          <a:prstGeom prst="rect">
            <a:avLst/>
          </a:prstGeom>
          <a:noFill/>
        </p:spPr>
        <p:txBody>
          <a:bodyPr wrap="square">
            <a:spAutoFit/>
          </a:bodyPr>
          <a:lstStyle/>
          <a:p>
            <a:r>
              <a:rPr lang="en-US" sz="1800" b="0" i="0" dirty="0">
                <a:solidFill>
                  <a:srgbClr val="242021"/>
                </a:solidFill>
                <a:effectLst/>
                <a:latin typeface="TimesTen-Roman"/>
              </a:rPr>
              <a:t>In image processing, we use morphology with two types of sets of pixels:</a:t>
            </a:r>
          </a:p>
          <a:p>
            <a:pPr marL="285750" indent="-285750">
              <a:buFont typeface="Arial" panose="020B0604020202020204" pitchFamily="34" charset="0"/>
              <a:buChar char="•"/>
            </a:pPr>
            <a:r>
              <a:rPr lang="en-US" sz="1800" b="0" i="1" dirty="0">
                <a:solidFill>
                  <a:srgbClr val="242021"/>
                </a:solidFill>
                <a:effectLst/>
                <a:latin typeface="TimesTen-Italic"/>
              </a:rPr>
              <a:t>objects</a:t>
            </a:r>
            <a:r>
              <a:rPr lang="en-US" dirty="0"/>
              <a:t> </a:t>
            </a:r>
          </a:p>
          <a:p>
            <a:pPr marL="285750" indent="-285750">
              <a:buFont typeface="Arial" panose="020B0604020202020204" pitchFamily="34" charset="0"/>
              <a:buChar char="•"/>
            </a:pPr>
            <a:r>
              <a:rPr lang="en-US" sz="1800" b="0" i="1" dirty="0">
                <a:solidFill>
                  <a:srgbClr val="242021"/>
                </a:solidFill>
                <a:effectLst/>
                <a:latin typeface="TimesTen-Italic"/>
              </a:rPr>
              <a:t>structuring elements </a:t>
            </a:r>
            <a:r>
              <a:rPr lang="en-US" sz="1800" b="0" i="0" dirty="0">
                <a:solidFill>
                  <a:srgbClr val="242021"/>
                </a:solidFill>
                <a:effectLst/>
                <a:latin typeface="TimesTen-Roman"/>
              </a:rPr>
              <a:t>(SE’s).</a:t>
            </a:r>
            <a:r>
              <a:rPr lang="en-US" dirty="0"/>
              <a:t> </a:t>
            </a:r>
            <a:endParaRPr lang="en-US" dirty="0">
              <a:solidFill>
                <a:schemeClr val="accent1"/>
              </a:solidFill>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7A7197DE-E166-1D26-B698-0E816739B59F}"/>
              </a:ext>
            </a:extLst>
          </p:cNvPr>
          <p:cNvSpPr txBox="1"/>
          <p:nvPr/>
        </p:nvSpPr>
        <p:spPr>
          <a:xfrm>
            <a:off x="5016818" y="2733103"/>
            <a:ext cx="1102042" cy="261610"/>
          </a:xfrm>
          <a:prstGeom prst="rect">
            <a:avLst/>
          </a:prstGeom>
          <a:noFill/>
        </p:spPr>
        <p:txBody>
          <a:bodyPr wrap="square">
            <a:spAutoFit/>
          </a:bodyPr>
          <a:lstStyle/>
          <a:p>
            <a:pPr algn="ctr"/>
            <a:r>
              <a:rPr lang="en-US" sz="1050" dirty="0">
                <a:latin typeface="Times New Roman" panose="02020603050405020304" pitchFamily="18" charset="0"/>
                <a:cs typeface="Times New Roman" panose="02020603050405020304" pitchFamily="18" charset="0"/>
              </a:rPr>
              <a:t>Foreground</a:t>
            </a:r>
            <a:endParaRPr lang="en-US" sz="1050" dirty="0">
              <a:solidFill>
                <a:schemeClr val="accent1"/>
              </a:solidFill>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69D2E41E-EC19-671D-A0C2-18A2AE6EA1EB}"/>
              </a:ext>
            </a:extLst>
          </p:cNvPr>
          <p:cNvSpPr txBox="1"/>
          <p:nvPr/>
        </p:nvSpPr>
        <p:spPr>
          <a:xfrm>
            <a:off x="6034564" y="2635383"/>
            <a:ext cx="1102042" cy="230832"/>
          </a:xfrm>
          <a:prstGeom prst="rect">
            <a:avLst/>
          </a:prstGeom>
          <a:noFill/>
        </p:spPr>
        <p:txBody>
          <a:bodyPr wrap="square">
            <a:spAutoFit/>
          </a:bodyPr>
          <a:lstStyle/>
          <a:p>
            <a:pPr algn="ctr"/>
            <a:r>
              <a:rPr lang="en-US" sz="900" dirty="0">
                <a:latin typeface="Times New Roman" panose="02020603050405020304" pitchFamily="18" charset="0"/>
                <a:cs typeface="Times New Roman" panose="02020603050405020304" pitchFamily="18" charset="0"/>
              </a:rPr>
              <a:t>Foreground</a:t>
            </a:r>
            <a:endParaRPr lang="en-US" sz="900" dirty="0">
              <a:solidFill>
                <a:schemeClr val="accent1"/>
              </a:solidFill>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18319169-64E9-4627-D049-FA649AF23AE4}"/>
              </a:ext>
            </a:extLst>
          </p:cNvPr>
          <p:cNvSpPr txBox="1"/>
          <p:nvPr/>
        </p:nvSpPr>
        <p:spPr>
          <a:xfrm>
            <a:off x="6220778" y="1912108"/>
            <a:ext cx="1102042" cy="261610"/>
          </a:xfrm>
          <a:prstGeom prst="rect">
            <a:avLst/>
          </a:prstGeom>
          <a:noFill/>
        </p:spPr>
        <p:txBody>
          <a:bodyPr wrap="square">
            <a:spAutoFit/>
          </a:bodyPr>
          <a:lstStyle/>
          <a:p>
            <a:pPr algn="ctr"/>
            <a:r>
              <a:rPr lang="en-US" sz="1050" dirty="0">
                <a:latin typeface="Times New Roman" panose="02020603050405020304" pitchFamily="18" charset="0"/>
                <a:cs typeface="Times New Roman" panose="02020603050405020304" pitchFamily="18" charset="0"/>
              </a:rPr>
              <a:t>Background</a:t>
            </a:r>
            <a:endParaRPr lang="en-US" sz="1050" dirty="0">
              <a:solidFill>
                <a:schemeClr val="accent1"/>
              </a:solidFill>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9B5F8F57-46D4-6BC7-5303-C48F24E4EFB0}"/>
              </a:ext>
            </a:extLst>
          </p:cNvPr>
          <p:cNvSpPr txBox="1"/>
          <p:nvPr/>
        </p:nvSpPr>
        <p:spPr>
          <a:xfrm>
            <a:off x="460058" y="2363771"/>
            <a:ext cx="8341042" cy="369332"/>
          </a:xfrm>
          <a:prstGeom prst="rect">
            <a:avLst/>
          </a:prstGeom>
          <a:noFill/>
        </p:spPr>
        <p:txBody>
          <a:bodyPr wrap="square">
            <a:spAutoFit/>
          </a:bodyPr>
          <a:lstStyle/>
          <a:p>
            <a:r>
              <a:rPr lang="en-US" sz="1800" b="0" i="0" dirty="0">
                <a:solidFill>
                  <a:srgbClr val="242021"/>
                </a:solidFill>
                <a:effectLst/>
                <a:latin typeface="TimesTen-Roman"/>
              </a:rPr>
              <a:t>Image</a:t>
            </a:r>
            <a:endParaRPr lang="en-US" dirty="0">
              <a:solidFill>
                <a:schemeClr val="accent1"/>
              </a:solidFill>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81CADB73-C01E-253B-2153-C4136C482A82}"/>
              </a:ext>
            </a:extLst>
          </p:cNvPr>
          <p:cNvSpPr txBox="1"/>
          <p:nvPr/>
        </p:nvSpPr>
        <p:spPr>
          <a:xfrm>
            <a:off x="460058" y="4295441"/>
            <a:ext cx="8341042" cy="369332"/>
          </a:xfrm>
          <a:prstGeom prst="rect">
            <a:avLst/>
          </a:prstGeom>
          <a:noFill/>
        </p:spPr>
        <p:txBody>
          <a:bodyPr wrap="square">
            <a:spAutoFit/>
          </a:bodyPr>
          <a:lstStyle/>
          <a:p>
            <a:r>
              <a:rPr lang="en-US" sz="1800" b="0" i="0" dirty="0">
                <a:solidFill>
                  <a:srgbClr val="242021"/>
                </a:solidFill>
                <a:effectLst/>
                <a:latin typeface="TimesTen-Roman"/>
              </a:rPr>
              <a:t>Structuring element</a:t>
            </a:r>
            <a:endParaRPr lang="en-US" dirty="0">
              <a:solidFill>
                <a:schemeClr val="accent1"/>
              </a:solidFill>
              <a:latin typeface="Times New Roman" panose="02020603050405020304" pitchFamily="18" charset="0"/>
              <a:cs typeface="Times New Roman" panose="02020603050405020304" pitchFamily="18" charset="0"/>
            </a:endParaRPr>
          </a:p>
        </p:txBody>
      </p:sp>
      <p:sp>
        <p:nvSpPr>
          <p:cNvPr id="14" name="TextBox 13">
            <a:extLst>
              <a:ext uri="{FF2B5EF4-FFF2-40B4-BE49-F238E27FC236}">
                <a16:creationId xmlns:a16="http://schemas.microsoft.com/office/drawing/2014/main" id="{8B5DCF4D-ACD2-09A5-C39D-20C3A8E60D56}"/>
              </a:ext>
            </a:extLst>
          </p:cNvPr>
          <p:cNvSpPr txBox="1"/>
          <p:nvPr/>
        </p:nvSpPr>
        <p:spPr>
          <a:xfrm>
            <a:off x="335360" y="5199225"/>
            <a:ext cx="11827192" cy="1200329"/>
          </a:xfrm>
          <a:prstGeom prst="rect">
            <a:avLst/>
          </a:prstGeom>
          <a:noFill/>
        </p:spPr>
        <p:txBody>
          <a:bodyPr wrap="square">
            <a:spAutoFit/>
          </a:bodyPr>
          <a:lstStyle/>
          <a:p>
            <a:r>
              <a:rPr lang="en-US" dirty="0">
                <a:solidFill>
                  <a:srgbClr val="242021"/>
                </a:solidFill>
                <a:latin typeface="TimesTen-Roman"/>
              </a:rPr>
              <a:t>S</a:t>
            </a:r>
            <a:r>
              <a:rPr lang="en-US" sz="1800" b="0" i="0" dirty="0">
                <a:solidFill>
                  <a:srgbClr val="242021"/>
                </a:solidFill>
                <a:effectLst/>
                <a:latin typeface="TimesTen-Roman"/>
              </a:rPr>
              <a:t>tructuring elements are used in a form similar to spatial convolution kernels </a:t>
            </a:r>
            <a:br>
              <a:rPr lang="en-US" dirty="0"/>
            </a:br>
            <a:r>
              <a:rPr lang="en-US" dirty="0">
                <a:latin typeface="Times New Roman" panose="02020603050405020304" pitchFamily="18" charset="0"/>
                <a:cs typeface="Times New Roman" panose="02020603050405020304" pitchFamily="18" charset="0"/>
              </a:rPr>
              <a:t>The</a:t>
            </a:r>
            <a:r>
              <a:rPr lang="en-US" dirty="0"/>
              <a:t> </a:t>
            </a:r>
            <a:r>
              <a:rPr lang="en-US" sz="1800" b="0" i="0" dirty="0">
                <a:solidFill>
                  <a:srgbClr val="242021"/>
                </a:solidFill>
                <a:effectLst/>
                <a:latin typeface="TimesTen-Roman"/>
              </a:rPr>
              <a:t>image border just described is similar to the padding we discussed in Spatial filtering. </a:t>
            </a:r>
          </a:p>
          <a:p>
            <a:r>
              <a:rPr lang="en-US" sz="1800" b="0" i="0" dirty="0">
                <a:solidFill>
                  <a:srgbClr val="242021"/>
                </a:solidFill>
                <a:effectLst/>
                <a:latin typeface="TimesTen-Roman"/>
              </a:rPr>
              <a:t>The Spatial filter operations are different in morphology, but the padding and sliding operations are the same as in convolution.</a:t>
            </a:r>
            <a:r>
              <a:rPr lang="en-US" dirty="0"/>
              <a:t> </a:t>
            </a:r>
            <a:br>
              <a:rPr lang="en-US" dirty="0"/>
            </a:br>
            <a:endParaRPr lang="en-US" dirty="0"/>
          </a:p>
        </p:txBody>
      </p:sp>
    </p:spTree>
    <p:extLst>
      <p:ext uri="{BB962C8B-B14F-4D97-AF65-F5344CB8AC3E}">
        <p14:creationId xmlns:p14="http://schemas.microsoft.com/office/powerpoint/2010/main" val="33744810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F35A6D-95D3-E824-EEA0-CD01D6CB5273}"/>
              </a:ext>
            </a:extLst>
          </p:cNvPr>
          <p:cNvSpPr>
            <a:spLocks noGrp="1"/>
          </p:cNvSpPr>
          <p:nvPr>
            <p:ph type="title"/>
          </p:nvPr>
        </p:nvSpPr>
        <p:spPr/>
        <p:txBody>
          <a:bodyPr/>
          <a:lstStyle/>
          <a:p>
            <a:r>
              <a:rPr lang="en-US" dirty="0"/>
              <a:t>Erosion</a:t>
            </a:r>
          </a:p>
        </p:txBody>
      </p:sp>
      <p:pic>
        <p:nvPicPr>
          <p:cNvPr id="7" name="Picture 6" descr="A screenshot of a computer graphics&#10;&#10;AI-generated content may be incorrect.">
            <a:extLst>
              <a:ext uri="{FF2B5EF4-FFF2-40B4-BE49-F238E27FC236}">
                <a16:creationId xmlns:a16="http://schemas.microsoft.com/office/drawing/2014/main" id="{C2299AFA-2019-EF5F-4314-71992CCFC396}"/>
              </a:ext>
            </a:extLst>
          </p:cNvPr>
          <p:cNvPicPr>
            <a:picLocks noChangeAspect="1"/>
          </p:cNvPicPr>
          <p:nvPr/>
        </p:nvPicPr>
        <p:blipFill>
          <a:blip r:embed="rId3">
            <a:extLst>
              <a:ext uri="{28A0092B-C50C-407E-A947-70E740481C1C}">
                <a14:useLocalDpi xmlns:a14="http://schemas.microsoft.com/office/drawing/2010/main" val="0"/>
              </a:ext>
            </a:extLst>
          </a:blip>
          <a:srcRect b="10494"/>
          <a:stretch/>
        </p:blipFill>
        <p:spPr>
          <a:xfrm>
            <a:off x="7080885" y="1672159"/>
            <a:ext cx="4953000" cy="2071688"/>
          </a:xfrm>
          <a:prstGeom prst="rect">
            <a:avLst/>
          </a:prstGeom>
        </p:spPr>
      </p:pic>
      <p:sp>
        <p:nvSpPr>
          <p:cNvPr id="9" name="TextBox 8">
            <a:extLst>
              <a:ext uri="{FF2B5EF4-FFF2-40B4-BE49-F238E27FC236}">
                <a16:creationId xmlns:a16="http://schemas.microsoft.com/office/drawing/2014/main" id="{47D2EFBE-CE37-3F86-F9F2-E80CC39EB0F5}"/>
              </a:ext>
            </a:extLst>
          </p:cNvPr>
          <p:cNvSpPr txBox="1"/>
          <p:nvPr/>
        </p:nvSpPr>
        <p:spPr>
          <a:xfrm>
            <a:off x="213666" y="2497739"/>
            <a:ext cx="11353654" cy="923330"/>
          </a:xfrm>
          <a:prstGeom prst="rect">
            <a:avLst/>
          </a:prstGeom>
          <a:noFill/>
        </p:spPr>
        <p:txBody>
          <a:bodyPr wrap="square">
            <a:spAutoFit/>
          </a:bodyPr>
          <a:lstStyle/>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Erosion "shrinks" white (foreground) regions.</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It removes boundary pixels of objects.</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Useful for eliminating small white noises and separating touching objects.</a:t>
            </a:r>
          </a:p>
        </p:txBody>
      </p:sp>
      <p:pic>
        <p:nvPicPr>
          <p:cNvPr id="11" name="Picture 10">
            <a:extLst>
              <a:ext uri="{FF2B5EF4-FFF2-40B4-BE49-F238E27FC236}">
                <a16:creationId xmlns:a16="http://schemas.microsoft.com/office/drawing/2014/main" id="{76F7ECE4-6550-29EB-DDCA-DFB998D0AC27}"/>
              </a:ext>
            </a:extLst>
          </p:cNvPr>
          <p:cNvPicPr>
            <a:picLocks noChangeAspect="1"/>
          </p:cNvPicPr>
          <p:nvPr/>
        </p:nvPicPr>
        <p:blipFill>
          <a:blip r:embed="rId4"/>
          <a:stretch>
            <a:fillRect/>
          </a:stretch>
        </p:blipFill>
        <p:spPr>
          <a:xfrm>
            <a:off x="3108723" y="1317564"/>
            <a:ext cx="3391373" cy="495369"/>
          </a:xfrm>
          <a:prstGeom prst="rect">
            <a:avLst/>
          </a:prstGeom>
        </p:spPr>
      </p:pic>
      <p:sp>
        <p:nvSpPr>
          <p:cNvPr id="13" name="TextBox 12">
            <a:extLst>
              <a:ext uri="{FF2B5EF4-FFF2-40B4-BE49-F238E27FC236}">
                <a16:creationId xmlns:a16="http://schemas.microsoft.com/office/drawing/2014/main" id="{791EF786-44EC-2861-8176-5A137DEBD635}"/>
              </a:ext>
            </a:extLst>
          </p:cNvPr>
          <p:cNvSpPr txBox="1"/>
          <p:nvPr/>
        </p:nvSpPr>
        <p:spPr>
          <a:xfrm>
            <a:off x="289786" y="671233"/>
            <a:ext cx="11494544" cy="646331"/>
          </a:xfrm>
          <a:prstGeom prst="rect">
            <a:avLst/>
          </a:prstGeom>
          <a:noFill/>
        </p:spPr>
        <p:txBody>
          <a:bodyPr wrap="square">
            <a:spAutoFit/>
          </a:bodyPr>
          <a:lstStyle/>
          <a:p>
            <a:r>
              <a:rPr lang="en-US" b="1" dirty="0">
                <a:latin typeface="Times New Roman" panose="02020603050405020304" pitchFamily="18" charset="0"/>
                <a:cs typeface="Times New Roman" panose="02020603050405020304" pitchFamily="18" charset="0"/>
              </a:rPr>
              <a:t>Erosion</a:t>
            </a:r>
            <a:r>
              <a:rPr lang="en-US" dirty="0">
                <a:latin typeface="Times New Roman" panose="02020603050405020304" pitchFamily="18" charset="0"/>
                <a:cs typeface="Times New Roman" panose="02020603050405020304" pitchFamily="18" charset="0"/>
              </a:rPr>
              <a:t> is a fundamental morphological operation used to shrink the foreground. </a:t>
            </a:r>
            <a:r>
              <a:rPr lang="en-US" dirty="0">
                <a:solidFill>
                  <a:srgbClr val="242021"/>
                </a:solidFill>
                <a:latin typeface="Times New Roman" panose="02020603050405020304" pitchFamily="18" charset="0"/>
                <a:cs typeface="Times New Roman" panose="02020603050405020304" pitchFamily="18" charset="0"/>
              </a:rPr>
              <a:t>T</a:t>
            </a:r>
            <a:r>
              <a:rPr lang="en-US" sz="1800" b="0" i="0" dirty="0">
                <a:solidFill>
                  <a:srgbClr val="242021"/>
                </a:solidFill>
                <a:effectLst/>
                <a:latin typeface="Times New Roman" panose="02020603050405020304" pitchFamily="18" charset="0"/>
                <a:cs typeface="Times New Roman" panose="02020603050405020304" pitchFamily="18" charset="0"/>
              </a:rPr>
              <a:t>he erosion of </a:t>
            </a:r>
            <a:r>
              <a:rPr lang="en-US" sz="1800" b="0" i="1" dirty="0">
                <a:solidFill>
                  <a:srgbClr val="242021"/>
                </a:solidFill>
                <a:effectLst/>
                <a:latin typeface="Times New Roman" panose="02020603050405020304" pitchFamily="18" charset="0"/>
                <a:cs typeface="Times New Roman" panose="02020603050405020304" pitchFamily="18" charset="0"/>
              </a:rPr>
              <a:t>A </a:t>
            </a:r>
            <a:r>
              <a:rPr lang="en-US" sz="1800" b="0" i="0" dirty="0">
                <a:solidFill>
                  <a:srgbClr val="242021"/>
                </a:solidFill>
                <a:effectLst/>
                <a:latin typeface="Times New Roman" panose="02020603050405020304" pitchFamily="18" charset="0"/>
                <a:cs typeface="Times New Roman" panose="02020603050405020304" pitchFamily="18" charset="0"/>
              </a:rPr>
              <a:t>by </a:t>
            </a:r>
            <a:r>
              <a:rPr lang="en-US" sz="1800" b="0" i="1" dirty="0">
                <a:solidFill>
                  <a:srgbClr val="242021"/>
                </a:solidFill>
                <a:effectLst/>
                <a:latin typeface="Times New Roman" panose="02020603050405020304" pitchFamily="18" charset="0"/>
                <a:cs typeface="Times New Roman" panose="02020603050405020304" pitchFamily="18" charset="0"/>
              </a:rPr>
              <a:t>B </a:t>
            </a:r>
            <a:r>
              <a:rPr lang="en-US" sz="1800" b="0" i="0" dirty="0">
                <a:solidFill>
                  <a:srgbClr val="242021"/>
                </a:solidFill>
                <a:effectLst/>
                <a:latin typeface="Times New Roman" panose="02020603050405020304" pitchFamily="18" charset="0"/>
                <a:cs typeface="Times New Roman" panose="02020603050405020304" pitchFamily="18" charset="0"/>
              </a:rPr>
              <a:t>is the set of all points </a:t>
            </a:r>
            <a:r>
              <a:rPr lang="en-US" sz="1800" b="0" i="1" dirty="0">
                <a:solidFill>
                  <a:srgbClr val="242021"/>
                </a:solidFill>
                <a:effectLst/>
                <a:latin typeface="Times New Roman" panose="02020603050405020304" pitchFamily="18" charset="0"/>
                <a:cs typeface="Times New Roman" panose="02020603050405020304" pitchFamily="18" charset="0"/>
              </a:rPr>
              <a:t>z </a:t>
            </a:r>
            <a:r>
              <a:rPr lang="en-US" sz="1800" b="0" i="0" dirty="0">
                <a:solidFill>
                  <a:srgbClr val="242021"/>
                </a:solidFill>
                <a:effectLst/>
                <a:latin typeface="Times New Roman" panose="02020603050405020304" pitchFamily="18" charset="0"/>
                <a:cs typeface="Times New Roman" panose="02020603050405020304" pitchFamily="18" charset="0"/>
              </a:rPr>
              <a:t>such that </a:t>
            </a:r>
            <a:r>
              <a:rPr lang="en-US" sz="1800" b="0" i="1" dirty="0">
                <a:solidFill>
                  <a:srgbClr val="242021"/>
                </a:solidFill>
                <a:effectLst/>
                <a:latin typeface="Times New Roman" panose="02020603050405020304" pitchFamily="18" charset="0"/>
                <a:cs typeface="Times New Roman" panose="02020603050405020304" pitchFamily="18" charset="0"/>
              </a:rPr>
              <a:t>B</a:t>
            </a:r>
            <a:r>
              <a:rPr lang="en-US" sz="1800" b="0" i="0" dirty="0">
                <a:solidFill>
                  <a:srgbClr val="242021"/>
                </a:solidFill>
                <a:effectLst/>
                <a:latin typeface="Times New Roman" panose="02020603050405020304" pitchFamily="18" charset="0"/>
                <a:cs typeface="Times New Roman" panose="02020603050405020304" pitchFamily="18" charset="0"/>
              </a:rPr>
              <a:t>, translated by </a:t>
            </a:r>
            <a:r>
              <a:rPr lang="en-US" sz="1800" b="0" i="1" dirty="0">
                <a:solidFill>
                  <a:srgbClr val="242021"/>
                </a:solidFill>
                <a:effectLst/>
                <a:latin typeface="Times New Roman" panose="02020603050405020304" pitchFamily="18" charset="0"/>
                <a:cs typeface="Times New Roman" panose="02020603050405020304" pitchFamily="18" charset="0"/>
              </a:rPr>
              <a:t>z, </a:t>
            </a:r>
            <a:r>
              <a:rPr lang="en-US" sz="1800" b="0" i="0" dirty="0">
                <a:solidFill>
                  <a:srgbClr val="242021"/>
                </a:solidFill>
                <a:effectLst/>
                <a:latin typeface="Times New Roman" panose="02020603050405020304" pitchFamily="18" charset="0"/>
                <a:cs typeface="Times New Roman" panose="02020603050405020304" pitchFamily="18" charset="0"/>
              </a:rPr>
              <a:t>is contained in </a:t>
            </a:r>
            <a:r>
              <a:rPr lang="en-US" sz="1800" b="0" i="1" dirty="0">
                <a:solidFill>
                  <a:srgbClr val="242021"/>
                </a:solidFill>
                <a:effectLst/>
                <a:latin typeface="Times New Roman" panose="02020603050405020304" pitchFamily="18" charset="0"/>
                <a:cs typeface="Times New Roman" panose="02020603050405020304" pitchFamily="18" charset="0"/>
              </a:rPr>
              <a:t>A. </a:t>
            </a:r>
            <a:endParaRPr lang="en-US" dirty="0">
              <a:latin typeface="Times New Roman" panose="02020603050405020304" pitchFamily="18" charset="0"/>
              <a:cs typeface="Times New Roman" panose="02020603050405020304" pitchFamily="18" charset="0"/>
            </a:endParaRPr>
          </a:p>
        </p:txBody>
      </p:sp>
      <p:sp>
        <p:nvSpPr>
          <p:cNvPr id="15" name="TextBox 14">
            <a:extLst>
              <a:ext uri="{FF2B5EF4-FFF2-40B4-BE49-F238E27FC236}">
                <a16:creationId xmlns:a16="http://schemas.microsoft.com/office/drawing/2014/main" id="{D97FA4EA-1105-6802-3E80-E2A88146C5FF}"/>
              </a:ext>
            </a:extLst>
          </p:cNvPr>
          <p:cNvSpPr txBox="1"/>
          <p:nvPr/>
        </p:nvSpPr>
        <p:spPr>
          <a:xfrm>
            <a:off x="213666" y="1718880"/>
            <a:ext cx="6177914" cy="646331"/>
          </a:xfrm>
          <a:prstGeom prst="rect">
            <a:avLst/>
          </a:prstGeom>
          <a:noFill/>
        </p:spPr>
        <p:txBody>
          <a:bodyPr wrap="square">
            <a:spAutoFit/>
          </a:bodyPr>
          <a:lstStyle/>
          <a:p>
            <a:pPr marL="285750" indent="-285750">
              <a:buFont typeface="Arial" panose="020B0604020202020204" pitchFamily="34" charset="0"/>
              <a:buChar char="•"/>
            </a:pPr>
            <a:r>
              <a:rPr lang="en-US" sz="1800" b="0" i="1" dirty="0">
                <a:solidFill>
                  <a:srgbClr val="242021"/>
                </a:solidFill>
                <a:effectLst/>
                <a:latin typeface="TimesTen-Italic"/>
              </a:rPr>
              <a:t>A </a:t>
            </a:r>
            <a:r>
              <a:rPr lang="en-US" sz="1800" b="0" i="0" dirty="0">
                <a:solidFill>
                  <a:srgbClr val="242021"/>
                </a:solidFill>
                <a:effectLst/>
                <a:latin typeface="TimesTen-Roman"/>
              </a:rPr>
              <a:t>is a set of foreground pixels</a:t>
            </a:r>
          </a:p>
          <a:p>
            <a:pPr marL="285750" indent="-285750">
              <a:buFont typeface="Arial" panose="020B0604020202020204" pitchFamily="34" charset="0"/>
              <a:buChar char="•"/>
            </a:pPr>
            <a:r>
              <a:rPr lang="en-US" sz="1800" b="0" i="1" dirty="0">
                <a:solidFill>
                  <a:srgbClr val="242021"/>
                </a:solidFill>
                <a:effectLst/>
                <a:latin typeface="TimesTen-Italic"/>
              </a:rPr>
              <a:t>B </a:t>
            </a:r>
            <a:r>
              <a:rPr lang="en-US" sz="1800" b="0" i="0" dirty="0">
                <a:solidFill>
                  <a:srgbClr val="242021"/>
                </a:solidFill>
                <a:effectLst/>
                <a:latin typeface="TimesTen-Roman"/>
              </a:rPr>
              <a:t>is a structuring element</a:t>
            </a:r>
            <a:endParaRPr lang="en-US" dirty="0"/>
          </a:p>
        </p:txBody>
      </p:sp>
      <p:pic>
        <p:nvPicPr>
          <p:cNvPr id="17" name="Picture 16">
            <a:extLst>
              <a:ext uri="{FF2B5EF4-FFF2-40B4-BE49-F238E27FC236}">
                <a16:creationId xmlns:a16="http://schemas.microsoft.com/office/drawing/2014/main" id="{59767B78-89A7-0277-25AE-9E0E7C6E5A86}"/>
              </a:ext>
            </a:extLst>
          </p:cNvPr>
          <p:cNvPicPr>
            <a:picLocks noChangeAspect="1"/>
          </p:cNvPicPr>
          <p:nvPr/>
        </p:nvPicPr>
        <p:blipFill>
          <a:blip r:embed="rId5"/>
          <a:stretch>
            <a:fillRect/>
          </a:stretch>
        </p:blipFill>
        <p:spPr>
          <a:xfrm>
            <a:off x="7741973" y="3948159"/>
            <a:ext cx="1659202" cy="1667822"/>
          </a:xfrm>
          <a:prstGeom prst="rect">
            <a:avLst/>
          </a:prstGeom>
        </p:spPr>
      </p:pic>
      <p:pic>
        <p:nvPicPr>
          <p:cNvPr id="21" name="Picture 20">
            <a:extLst>
              <a:ext uri="{FF2B5EF4-FFF2-40B4-BE49-F238E27FC236}">
                <a16:creationId xmlns:a16="http://schemas.microsoft.com/office/drawing/2014/main" id="{524C719A-9CF2-E34D-376E-3AAFAD703CEC}"/>
              </a:ext>
            </a:extLst>
          </p:cNvPr>
          <p:cNvPicPr>
            <a:picLocks noChangeAspect="1"/>
          </p:cNvPicPr>
          <p:nvPr/>
        </p:nvPicPr>
        <p:blipFill>
          <a:blip r:embed="rId6"/>
          <a:stretch>
            <a:fillRect/>
          </a:stretch>
        </p:blipFill>
        <p:spPr>
          <a:xfrm>
            <a:off x="9882215" y="3948159"/>
            <a:ext cx="1685105" cy="1667822"/>
          </a:xfrm>
          <a:prstGeom prst="rect">
            <a:avLst/>
          </a:prstGeom>
        </p:spPr>
      </p:pic>
      <p:pic>
        <p:nvPicPr>
          <p:cNvPr id="23" name="Picture 22">
            <a:extLst>
              <a:ext uri="{FF2B5EF4-FFF2-40B4-BE49-F238E27FC236}">
                <a16:creationId xmlns:a16="http://schemas.microsoft.com/office/drawing/2014/main" id="{B2FA7A1F-E920-D2A4-1D36-BD611FA05607}"/>
              </a:ext>
            </a:extLst>
          </p:cNvPr>
          <p:cNvPicPr>
            <a:picLocks noChangeAspect="1"/>
          </p:cNvPicPr>
          <p:nvPr/>
        </p:nvPicPr>
        <p:blipFill>
          <a:blip r:embed="rId7"/>
          <a:stretch>
            <a:fillRect/>
          </a:stretch>
        </p:blipFill>
        <p:spPr>
          <a:xfrm>
            <a:off x="6854775" y="4461932"/>
            <a:ext cx="646678" cy="640275"/>
          </a:xfrm>
          <a:prstGeom prst="rect">
            <a:avLst/>
          </a:prstGeom>
        </p:spPr>
      </p:pic>
      <p:sp>
        <p:nvSpPr>
          <p:cNvPr id="24" name="Rectangle 23">
            <a:extLst>
              <a:ext uri="{FF2B5EF4-FFF2-40B4-BE49-F238E27FC236}">
                <a16:creationId xmlns:a16="http://schemas.microsoft.com/office/drawing/2014/main" id="{4294C5DC-E931-9763-23BB-7AD359CA9FED}"/>
              </a:ext>
            </a:extLst>
          </p:cNvPr>
          <p:cNvSpPr/>
          <p:nvPr/>
        </p:nvSpPr>
        <p:spPr>
          <a:xfrm>
            <a:off x="7080884" y="4686300"/>
            <a:ext cx="203359" cy="204788"/>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F1CC2111-61AC-E524-E01C-6333BB44D2C7}"/>
              </a:ext>
            </a:extLst>
          </p:cNvPr>
          <p:cNvSpPr txBox="1"/>
          <p:nvPr/>
        </p:nvSpPr>
        <p:spPr>
          <a:xfrm>
            <a:off x="6819411" y="5141909"/>
            <a:ext cx="682042" cy="369332"/>
          </a:xfrm>
          <a:prstGeom prst="rect">
            <a:avLst/>
          </a:prstGeom>
          <a:noFill/>
        </p:spPr>
        <p:txBody>
          <a:bodyPr wrap="square">
            <a:spAutoFit/>
          </a:bodyPr>
          <a:lstStyle/>
          <a:p>
            <a:pPr algn="ctr"/>
            <a:r>
              <a:rPr lang="en-US" sz="1800" b="0" i="0" dirty="0">
                <a:solidFill>
                  <a:srgbClr val="242021"/>
                </a:solidFill>
                <a:effectLst/>
                <a:latin typeface="TimesTen-Roman"/>
              </a:rPr>
              <a:t>SE</a:t>
            </a:r>
            <a:endParaRPr lang="en-US" dirty="0"/>
          </a:p>
        </p:txBody>
      </p:sp>
      <p:sp>
        <p:nvSpPr>
          <p:cNvPr id="26" name="TextBox 25">
            <a:extLst>
              <a:ext uri="{FF2B5EF4-FFF2-40B4-BE49-F238E27FC236}">
                <a16:creationId xmlns:a16="http://schemas.microsoft.com/office/drawing/2014/main" id="{3DF7C569-5794-B697-39B7-4B019BC6849E}"/>
              </a:ext>
            </a:extLst>
          </p:cNvPr>
          <p:cNvSpPr txBox="1"/>
          <p:nvPr/>
        </p:nvSpPr>
        <p:spPr>
          <a:xfrm>
            <a:off x="7460714" y="5621532"/>
            <a:ext cx="2221719" cy="369332"/>
          </a:xfrm>
          <a:prstGeom prst="rect">
            <a:avLst/>
          </a:prstGeom>
          <a:noFill/>
        </p:spPr>
        <p:txBody>
          <a:bodyPr wrap="square">
            <a:spAutoFit/>
          </a:bodyPr>
          <a:lstStyle/>
          <a:p>
            <a:pPr algn="ctr"/>
            <a:r>
              <a:rPr lang="en-US" sz="1800" b="0" i="0" dirty="0">
                <a:solidFill>
                  <a:srgbClr val="242021"/>
                </a:solidFill>
                <a:effectLst/>
                <a:latin typeface="TimesTen-Roman"/>
              </a:rPr>
              <a:t>Input Image</a:t>
            </a:r>
            <a:endParaRPr lang="en-US" dirty="0"/>
          </a:p>
        </p:txBody>
      </p:sp>
      <p:sp>
        <p:nvSpPr>
          <p:cNvPr id="27" name="TextBox 26">
            <a:extLst>
              <a:ext uri="{FF2B5EF4-FFF2-40B4-BE49-F238E27FC236}">
                <a16:creationId xmlns:a16="http://schemas.microsoft.com/office/drawing/2014/main" id="{43247B81-7555-7B85-A996-EB1E091F273E}"/>
              </a:ext>
            </a:extLst>
          </p:cNvPr>
          <p:cNvSpPr txBox="1"/>
          <p:nvPr/>
        </p:nvSpPr>
        <p:spPr>
          <a:xfrm>
            <a:off x="9682433" y="5621532"/>
            <a:ext cx="2221719" cy="369332"/>
          </a:xfrm>
          <a:prstGeom prst="rect">
            <a:avLst/>
          </a:prstGeom>
          <a:noFill/>
        </p:spPr>
        <p:txBody>
          <a:bodyPr wrap="square">
            <a:spAutoFit/>
          </a:bodyPr>
          <a:lstStyle/>
          <a:p>
            <a:pPr algn="ctr"/>
            <a:r>
              <a:rPr lang="en-US" sz="1800" b="0" i="0" dirty="0">
                <a:solidFill>
                  <a:srgbClr val="242021"/>
                </a:solidFill>
                <a:effectLst/>
                <a:latin typeface="TimesTen-Roman"/>
              </a:rPr>
              <a:t>Output Image</a:t>
            </a:r>
            <a:endParaRPr lang="en-US" dirty="0"/>
          </a:p>
        </p:txBody>
      </p:sp>
      <p:sp>
        <p:nvSpPr>
          <p:cNvPr id="28" name="TextBox 27">
            <a:extLst>
              <a:ext uri="{FF2B5EF4-FFF2-40B4-BE49-F238E27FC236}">
                <a16:creationId xmlns:a16="http://schemas.microsoft.com/office/drawing/2014/main" id="{67A3CCC6-2D8D-61EC-18C4-9BCC1BEF7BC3}"/>
              </a:ext>
            </a:extLst>
          </p:cNvPr>
          <p:cNvSpPr txBox="1"/>
          <p:nvPr/>
        </p:nvSpPr>
        <p:spPr>
          <a:xfrm>
            <a:off x="6201307" y="3686125"/>
            <a:ext cx="965303" cy="369332"/>
          </a:xfrm>
          <a:prstGeom prst="rect">
            <a:avLst/>
          </a:prstGeom>
          <a:noFill/>
        </p:spPr>
        <p:txBody>
          <a:bodyPr wrap="square">
            <a:spAutoFit/>
          </a:bodyPr>
          <a:lstStyle/>
          <a:p>
            <a:pPr algn="ctr"/>
            <a:r>
              <a:rPr lang="en-US" dirty="0">
                <a:solidFill>
                  <a:srgbClr val="242021"/>
                </a:solidFill>
                <a:latin typeface="TimesTen-Roman"/>
              </a:rPr>
              <a:t>Origin</a:t>
            </a:r>
            <a:endParaRPr lang="en-US" dirty="0"/>
          </a:p>
        </p:txBody>
      </p:sp>
      <p:cxnSp>
        <p:nvCxnSpPr>
          <p:cNvPr id="30" name="Straight Arrow Connector 29">
            <a:extLst>
              <a:ext uri="{FF2B5EF4-FFF2-40B4-BE49-F238E27FC236}">
                <a16:creationId xmlns:a16="http://schemas.microsoft.com/office/drawing/2014/main" id="{92633914-C160-8379-600B-7FA14C0D4899}"/>
              </a:ext>
            </a:extLst>
          </p:cNvPr>
          <p:cNvCxnSpPr>
            <a:cxnSpLocks/>
            <a:stCxn id="28" idx="2"/>
            <a:endCxn id="24" idx="0"/>
          </p:cNvCxnSpPr>
          <p:nvPr/>
        </p:nvCxnSpPr>
        <p:spPr>
          <a:xfrm>
            <a:off x="6683959" y="4055457"/>
            <a:ext cx="498605" cy="630843"/>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7302754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EEDBE70-0CEB-15CA-625A-8269B4AC32E9}"/>
              </a:ext>
            </a:extLst>
          </p:cNvPr>
          <p:cNvSpPr>
            <a:spLocks noGrp="1"/>
          </p:cNvSpPr>
          <p:nvPr>
            <p:ph type="title"/>
          </p:nvPr>
        </p:nvSpPr>
        <p:spPr>
          <a:xfrm>
            <a:off x="334963" y="146050"/>
            <a:ext cx="7407275" cy="368300"/>
          </a:xfrm>
        </p:spPr>
        <p:txBody>
          <a:bodyPr/>
          <a:lstStyle/>
          <a:p>
            <a:r>
              <a:rPr lang="en-US" dirty="0"/>
              <a:t>Erosion</a:t>
            </a:r>
          </a:p>
        </p:txBody>
      </p:sp>
      <p:grpSp>
        <p:nvGrpSpPr>
          <p:cNvPr id="17" name="Group 16">
            <a:extLst>
              <a:ext uri="{FF2B5EF4-FFF2-40B4-BE49-F238E27FC236}">
                <a16:creationId xmlns:a16="http://schemas.microsoft.com/office/drawing/2014/main" id="{B59CD3AB-5AB5-15BE-F22A-5E96113A0755}"/>
              </a:ext>
            </a:extLst>
          </p:cNvPr>
          <p:cNvGrpSpPr/>
          <p:nvPr/>
        </p:nvGrpSpPr>
        <p:grpSpPr>
          <a:xfrm>
            <a:off x="3242928" y="831265"/>
            <a:ext cx="8998620" cy="5378350"/>
            <a:chOff x="5491762" y="694105"/>
            <a:chExt cx="8998620" cy="5378350"/>
          </a:xfrm>
        </p:grpSpPr>
        <p:sp>
          <p:nvSpPr>
            <p:cNvPr id="8" name="TextBox 7">
              <a:extLst>
                <a:ext uri="{FF2B5EF4-FFF2-40B4-BE49-F238E27FC236}">
                  <a16:creationId xmlns:a16="http://schemas.microsoft.com/office/drawing/2014/main" id="{57944DD3-4A97-D36D-1569-07305E19DE6A}"/>
                </a:ext>
              </a:extLst>
            </p:cNvPr>
            <p:cNvSpPr txBox="1"/>
            <p:nvPr/>
          </p:nvSpPr>
          <p:spPr>
            <a:xfrm>
              <a:off x="8312468" y="694105"/>
              <a:ext cx="6177914" cy="646331"/>
            </a:xfrm>
            <a:prstGeom prst="rect">
              <a:avLst/>
            </a:prstGeom>
            <a:noFill/>
          </p:spPr>
          <p:txBody>
            <a:bodyPr wrap="square">
              <a:spAutoFit/>
            </a:bodyPr>
            <a:lstStyle/>
            <a:p>
              <a:r>
                <a:rPr lang="en-US" sz="1800" b="0" i="0" dirty="0">
                  <a:solidFill>
                    <a:srgbClr val="242021"/>
                  </a:solidFill>
                  <a:effectLst/>
                  <a:latin typeface="TimesTen-Roman"/>
                </a:rPr>
                <a:t>Square SE, </a:t>
              </a:r>
              <a:r>
                <a:rPr lang="en-US" sz="1800" b="0" i="1" dirty="0">
                  <a:solidFill>
                    <a:srgbClr val="242021"/>
                  </a:solidFill>
                  <a:effectLst/>
                  <a:latin typeface="TimesTen-Italic"/>
                </a:rPr>
                <a:t>B </a:t>
              </a:r>
              <a:r>
                <a:rPr lang="en-US" sz="1800" b="0" i="0" dirty="0">
                  <a:solidFill>
                    <a:srgbClr val="242021"/>
                  </a:solidFill>
                  <a:effectLst/>
                  <a:latin typeface="TimesTen-Roman"/>
                </a:rPr>
                <a:t>(the dot is the origin)</a:t>
              </a:r>
              <a:r>
                <a:rPr lang="en-US" sz="1800" b="0" i="1" dirty="0">
                  <a:solidFill>
                    <a:srgbClr val="242021"/>
                  </a:solidFill>
                  <a:effectLst/>
                  <a:latin typeface="TimesTen-Italic"/>
                </a:rPr>
                <a:t>.</a:t>
              </a:r>
              <a:r>
                <a:rPr lang="en-US" dirty="0"/>
                <a:t> </a:t>
              </a:r>
              <a:br>
                <a:rPr lang="en-US" dirty="0"/>
              </a:br>
              <a:endParaRPr lang="en-US" dirty="0"/>
            </a:p>
          </p:txBody>
        </p:sp>
        <p:grpSp>
          <p:nvGrpSpPr>
            <p:cNvPr id="16" name="Group 15">
              <a:extLst>
                <a:ext uri="{FF2B5EF4-FFF2-40B4-BE49-F238E27FC236}">
                  <a16:creationId xmlns:a16="http://schemas.microsoft.com/office/drawing/2014/main" id="{55E83ED4-4570-1237-F4D2-16163FB1F680}"/>
                </a:ext>
              </a:extLst>
            </p:cNvPr>
            <p:cNvGrpSpPr/>
            <p:nvPr/>
          </p:nvGrpSpPr>
          <p:grpSpPr>
            <a:xfrm>
              <a:off x="5491762" y="1108710"/>
              <a:ext cx="7778468" cy="4963745"/>
              <a:chOff x="5491762" y="1108710"/>
              <a:chExt cx="7778468" cy="4963745"/>
            </a:xfrm>
          </p:grpSpPr>
          <p:pic>
            <p:nvPicPr>
              <p:cNvPr id="6" name="Picture 5">
                <a:extLst>
                  <a:ext uri="{FF2B5EF4-FFF2-40B4-BE49-F238E27FC236}">
                    <a16:creationId xmlns:a16="http://schemas.microsoft.com/office/drawing/2014/main" id="{3D2563EF-681F-8DCF-2D5E-379D5EFF7298}"/>
                  </a:ext>
                </a:extLst>
              </p:cNvPr>
              <p:cNvPicPr>
                <a:picLocks noChangeAspect="1"/>
              </p:cNvPicPr>
              <p:nvPr/>
            </p:nvPicPr>
            <p:blipFill>
              <a:blip r:embed="rId3"/>
              <a:stretch>
                <a:fillRect/>
              </a:stretch>
            </p:blipFill>
            <p:spPr>
              <a:xfrm>
                <a:off x="5491762" y="1199362"/>
                <a:ext cx="6180769" cy="4744238"/>
              </a:xfrm>
              <a:prstGeom prst="rect">
                <a:avLst/>
              </a:prstGeom>
            </p:spPr>
          </p:pic>
          <p:cxnSp>
            <p:nvCxnSpPr>
              <p:cNvPr id="10" name="Straight Arrow Connector 9">
                <a:extLst>
                  <a:ext uri="{FF2B5EF4-FFF2-40B4-BE49-F238E27FC236}">
                    <a16:creationId xmlns:a16="http://schemas.microsoft.com/office/drawing/2014/main" id="{DB6DFB9C-9C79-9E2A-6FC5-ACCF1CDB18AC}"/>
                  </a:ext>
                </a:extLst>
              </p:cNvPr>
              <p:cNvCxnSpPr>
                <a:cxnSpLocks/>
              </p:cNvCxnSpPr>
              <p:nvPr/>
            </p:nvCxnSpPr>
            <p:spPr>
              <a:xfrm flipH="1">
                <a:off x="8312468" y="1108710"/>
                <a:ext cx="269678" cy="916738"/>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5" name="TextBox 14">
                <a:extLst>
                  <a:ext uri="{FF2B5EF4-FFF2-40B4-BE49-F238E27FC236}">
                    <a16:creationId xmlns:a16="http://schemas.microsoft.com/office/drawing/2014/main" id="{895AC073-0296-5055-56A8-8B1F74D126F2}"/>
                  </a:ext>
                </a:extLst>
              </p:cNvPr>
              <p:cNvSpPr txBox="1"/>
              <p:nvPr/>
            </p:nvSpPr>
            <p:spPr>
              <a:xfrm>
                <a:off x="5977890" y="5426124"/>
                <a:ext cx="7292340" cy="646331"/>
              </a:xfrm>
              <a:prstGeom prst="rect">
                <a:avLst/>
              </a:prstGeom>
              <a:noFill/>
            </p:spPr>
            <p:txBody>
              <a:bodyPr wrap="square">
                <a:spAutoFit/>
              </a:bodyPr>
              <a:lstStyle/>
              <a:p>
                <a:r>
                  <a:rPr lang="en-US" sz="1800" b="0" i="0" dirty="0">
                    <a:solidFill>
                      <a:srgbClr val="242021"/>
                    </a:solidFill>
                    <a:effectLst/>
                    <a:latin typeface="TimesTen-Roman"/>
                  </a:rPr>
                  <a:t>Elongated SE.</a:t>
                </a:r>
                <a:r>
                  <a:rPr lang="en-US" dirty="0"/>
                  <a:t> </a:t>
                </a:r>
                <a:br>
                  <a:rPr lang="en-US" dirty="0"/>
                </a:br>
                <a:endParaRPr lang="en-US" dirty="0"/>
              </a:p>
            </p:txBody>
          </p:sp>
        </p:grpSp>
      </p:grpSp>
    </p:spTree>
    <p:extLst>
      <p:ext uri="{BB962C8B-B14F-4D97-AF65-F5344CB8AC3E}">
        <p14:creationId xmlns:p14="http://schemas.microsoft.com/office/powerpoint/2010/main" val="35385474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78182E-2F3F-9038-B39A-A3E8EB3E9162}"/>
              </a:ext>
            </a:extLst>
          </p:cNvPr>
          <p:cNvSpPr>
            <a:spLocks noGrp="1"/>
          </p:cNvSpPr>
          <p:nvPr>
            <p:ph type="title"/>
          </p:nvPr>
        </p:nvSpPr>
        <p:spPr>
          <a:xfrm>
            <a:off x="335360" y="145499"/>
            <a:ext cx="10717450" cy="369524"/>
          </a:xfrm>
        </p:spPr>
        <p:txBody>
          <a:bodyPr/>
          <a:lstStyle/>
          <a:p>
            <a:r>
              <a:rPr lang="en-US" dirty="0"/>
              <a:t>Using erosion to remove image components.</a:t>
            </a:r>
          </a:p>
        </p:txBody>
      </p:sp>
      <p:grpSp>
        <p:nvGrpSpPr>
          <p:cNvPr id="24" name="Group 23">
            <a:extLst>
              <a:ext uri="{FF2B5EF4-FFF2-40B4-BE49-F238E27FC236}">
                <a16:creationId xmlns:a16="http://schemas.microsoft.com/office/drawing/2014/main" id="{D32F0C98-190E-3AA5-3546-9884F2F91021}"/>
              </a:ext>
            </a:extLst>
          </p:cNvPr>
          <p:cNvGrpSpPr/>
          <p:nvPr/>
        </p:nvGrpSpPr>
        <p:grpSpPr>
          <a:xfrm>
            <a:off x="737193" y="1828800"/>
            <a:ext cx="2434805" cy="2804137"/>
            <a:chOff x="757825" y="1828800"/>
            <a:chExt cx="2434805" cy="2804137"/>
          </a:xfrm>
        </p:grpSpPr>
        <p:pic>
          <p:nvPicPr>
            <p:cNvPr id="9" name="Picture 8">
              <a:extLst>
                <a:ext uri="{FF2B5EF4-FFF2-40B4-BE49-F238E27FC236}">
                  <a16:creationId xmlns:a16="http://schemas.microsoft.com/office/drawing/2014/main" id="{784BA1CC-07D1-BFCB-2D3B-85CE89E37994}"/>
                </a:ext>
              </a:extLst>
            </p:cNvPr>
            <p:cNvPicPr>
              <a:picLocks noChangeAspect="1"/>
            </p:cNvPicPr>
            <p:nvPr/>
          </p:nvPicPr>
          <p:blipFill>
            <a:blip r:embed="rId3"/>
            <a:stretch>
              <a:fillRect/>
            </a:stretch>
          </p:blipFill>
          <p:spPr>
            <a:xfrm>
              <a:off x="757825" y="1828800"/>
              <a:ext cx="2434805" cy="2434805"/>
            </a:xfrm>
            <a:prstGeom prst="rect">
              <a:avLst/>
            </a:prstGeom>
          </p:spPr>
        </p:pic>
        <p:sp>
          <p:nvSpPr>
            <p:cNvPr id="17" name="TextBox 16">
              <a:extLst>
                <a:ext uri="{FF2B5EF4-FFF2-40B4-BE49-F238E27FC236}">
                  <a16:creationId xmlns:a16="http://schemas.microsoft.com/office/drawing/2014/main" id="{D317CF04-6C32-6243-6A9B-9362BD20CF8C}"/>
                </a:ext>
              </a:extLst>
            </p:cNvPr>
            <p:cNvSpPr txBox="1"/>
            <p:nvPr/>
          </p:nvSpPr>
          <p:spPr>
            <a:xfrm>
              <a:off x="757825" y="4263605"/>
              <a:ext cx="2434805" cy="369332"/>
            </a:xfrm>
            <a:prstGeom prst="rect">
              <a:avLst/>
            </a:prstGeom>
            <a:noFill/>
          </p:spPr>
          <p:txBody>
            <a:bodyPr wrap="square">
              <a:spAutoFit/>
            </a:bodyPr>
            <a:lstStyle/>
            <a:p>
              <a:pPr algn="ctr"/>
              <a:r>
                <a:rPr lang="en-US" sz="1800" b="0" i="0" dirty="0">
                  <a:solidFill>
                    <a:srgbClr val="242021"/>
                  </a:solidFill>
                  <a:effectLst/>
                  <a:latin typeface="TimesTen-Roman"/>
                </a:rPr>
                <a:t>486x486 binary image</a:t>
              </a:r>
              <a:r>
                <a:rPr lang="en-US" dirty="0"/>
                <a:t> </a:t>
              </a:r>
            </a:p>
          </p:txBody>
        </p:sp>
      </p:grpSp>
      <p:grpSp>
        <p:nvGrpSpPr>
          <p:cNvPr id="23" name="Group 22">
            <a:extLst>
              <a:ext uri="{FF2B5EF4-FFF2-40B4-BE49-F238E27FC236}">
                <a16:creationId xmlns:a16="http://schemas.microsoft.com/office/drawing/2014/main" id="{F8291570-57C7-841D-57C5-D33BA8BCEA39}"/>
              </a:ext>
            </a:extLst>
          </p:cNvPr>
          <p:cNvGrpSpPr/>
          <p:nvPr/>
        </p:nvGrpSpPr>
        <p:grpSpPr>
          <a:xfrm>
            <a:off x="3481174" y="1828800"/>
            <a:ext cx="2419730" cy="3361922"/>
            <a:chOff x="3584044" y="1828800"/>
            <a:chExt cx="2419730" cy="3361922"/>
          </a:xfrm>
        </p:grpSpPr>
        <p:pic>
          <p:nvPicPr>
            <p:cNvPr id="11" name="Picture 10">
              <a:extLst>
                <a:ext uri="{FF2B5EF4-FFF2-40B4-BE49-F238E27FC236}">
                  <a16:creationId xmlns:a16="http://schemas.microsoft.com/office/drawing/2014/main" id="{E46EB8D9-F3D0-F68A-983B-023DEA6593FE}"/>
                </a:ext>
              </a:extLst>
            </p:cNvPr>
            <p:cNvPicPr>
              <a:picLocks noChangeAspect="1"/>
            </p:cNvPicPr>
            <p:nvPr/>
          </p:nvPicPr>
          <p:blipFill>
            <a:blip r:embed="rId4"/>
            <a:stretch>
              <a:fillRect/>
            </a:stretch>
          </p:blipFill>
          <p:spPr>
            <a:xfrm>
              <a:off x="3584044" y="1828800"/>
              <a:ext cx="2419730" cy="2434805"/>
            </a:xfrm>
            <a:prstGeom prst="rect">
              <a:avLst/>
            </a:prstGeom>
          </p:spPr>
        </p:pic>
        <p:sp>
          <p:nvSpPr>
            <p:cNvPr id="19" name="TextBox 18">
              <a:extLst>
                <a:ext uri="{FF2B5EF4-FFF2-40B4-BE49-F238E27FC236}">
                  <a16:creationId xmlns:a16="http://schemas.microsoft.com/office/drawing/2014/main" id="{78C7CE25-838B-C6FA-F1E1-22728E1EA72A}"/>
                </a:ext>
              </a:extLst>
            </p:cNvPr>
            <p:cNvSpPr txBox="1"/>
            <p:nvPr/>
          </p:nvSpPr>
          <p:spPr>
            <a:xfrm>
              <a:off x="3690830" y="4267392"/>
              <a:ext cx="2206156" cy="923330"/>
            </a:xfrm>
            <a:prstGeom prst="rect">
              <a:avLst/>
            </a:prstGeom>
            <a:noFill/>
          </p:spPr>
          <p:txBody>
            <a:bodyPr wrap="square">
              <a:spAutoFit/>
            </a:bodyPr>
            <a:lstStyle/>
            <a:p>
              <a:pPr algn="ctr"/>
              <a:r>
                <a:rPr lang="en-US" sz="1800" b="0" i="0" dirty="0">
                  <a:solidFill>
                    <a:srgbClr val="242021"/>
                  </a:solidFill>
                  <a:effectLst/>
                  <a:latin typeface="TimesTen-Roman"/>
                </a:rPr>
                <a:t>Image eroded using </a:t>
              </a:r>
            </a:p>
            <a:p>
              <a:pPr algn="ctr"/>
              <a:r>
                <a:rPr lang="en-US" sz="1800" b="0" i="0" dirty="0">
                  <a:solidFill>
                    <a:srgbClr val="242021"/>
                  </a:solidFill>
                  <a:effectLst/>
                  <a:latin typeface="TimesTen-Roman"/>
                </a:rPr>
                <a:t>square SE size 11x11</a:t>
              </a:r>
              <a:r>
                <a:rPr lang="en-US" dirty="0"/>
                <a:t> </a:t>
              </a:r>
              <a:br>
                <a:rPr lang="en-US" dirty="0"/>
              </a:br>
              <a:endParaRPr lang="en-US" dirty="0"/>
            </a:p>
          </p:txBody>
        </p:sp>
      </p:grpSp>
      <p:grpSp>
        <p:nvGrpSpPr>
          <p:cNvPr id="22" name="Group 21">
            <a:extLst>
              <a:ext uri="{FF2B5EF4-FFF2-40B4-BE49-F238E27FC236}">
                <a16:creationId xmlns:a16="http://schemas.microsoft.com/office/drawing/2014/main" id="{9A273383-91D3-A9EF-BE69-477059009780}"/>
              </a:ext>
            </a:extLst>
          </p:cNvPr>
          <p:cNvGrpSpPr/>
          <p:nvPr/>
        </p:nvGrpSpPr>
        <p:grpSpPr>
          <a:xfrm>
            <a:off x="6210078" y="1828800"/>
            <a:ext cx="2511613" cy="3361922"/>
            <a:chOff x="6395187" y="1828800"/>
            <a:chExt cx="2511613" cy="3361922"/>
          </a:xfrm>
        </p:grpSpPr>
        <p:pic>
          <p:nvPicPr>
            <p:cNvPr id="13" name="Picture 12">
              <a:extLst>
                <a:ext uri="{FF2B5EF4-FFF2-40B4-BE49-F238E27FC236}">
                  <a16:creationId xmlns:a16="http://schemas.microsoft.com/office/drawing/2014/main" id="{0D06FCA0-9A2C-8A7D-81BF-D1548D51F62C}"/>
                </a:ext>
              </a:extLst>
            </p:cNvPr>
            <p:cNvPicPr>
              <a:picLocks noChangeAspect="1"/>
            </p:cNvPicPr>
            <p:nvPr/>
          </p:nvPicPr>
          <p:blipFill>
            <a:blip r:embed="rId5"/>
            <a:stretch>
              <a:fillRect/>
            </a:stretch>
          </p:blipFill>
          <p:spPr>
            <a:xfrm>
              <a:off x="6395187" y="1828800"/>
              <a:ext cx="2511613" cy="2434805"/>
            </a:xfrm>
            <a:prstGeom prst="rect">
              <a:avLst/>
            </a:prstGeom>
          </p:spPr>
        </p:pic>
        <p:sp>
          <p:nvSpPr>
            <p:cNvPr id="20" name="TextBox 19">
              <a:extLst>
                <a:ext uri="{FF2B5EF4-FFF2-40B4-BE49-F238E27FC236}">
                  <a16:creationId xmlns:a16="http://schemas.microsoft.com/office/drawing/2014/main" id="{78F2186E-A2CD-9663-A510-C807CEB086A5}"/>
                </a:ext>
              </a:extLst>
            </p:cNvPr>
            <p:cNvSpPr txBox="1"/>
            <p:nvPr/>
          </p:nvSpPr>
          <p:spPr>
            <a:xfrm>
              <a:off x="6515339" y="4267392"/>
              <a:ext cx="2206156" cy="923330"/>
            </a:xfrm>
            <a:prstGeom prst="rect">
              <a:avLst/>
            </a:prstGeom>
            <a:noFill/>
          </p:spPr>
          <p:txBody>
            <a:bodyPr wrap="square">
              <a:spAutoFit/>
            </a:bodyPr>
            <a:lstStyle/>
            <a:p>
              <a:pPr algn="ctr"/>
              <a:r>
                <a:rPr lang="en-US" sz="1800" b="0" i="0" dirty="0">
                  <a:solidFill>
                    <a:srgbClr val="242021"/>
                  </a:solidFill>
                  <a:effectLst/>
                  <a:latin typeface="TimesTen-Roman"/>
                </a:rPr>
                <a:t>Image eroded using </a:t>
              </a:r>
            </a:p>
            <a:p>
              <a:pPr algn="ctr"/>
              <a:r>
                <a:rPr lang="en-US" sz="1800" b="0" i="0" dirty="0">
                  <a:solidFill>
                    <a:srgbClr val="242021"/>
                  </a:solidFill>
                  <a:effectLst/>
                  <a:latin typeface="TimesTen-Roman"/>
                </a:rPr>
                <a:t>square SE size 15x15</a:t>
              </a:r>
              <a:r>
                <a:rPr lang="en-US" dirty="0"/>
                <a:t> </a:t>
              </a:r>
              <a:br>
                <a:rPr lang="en-US" dirty="0"/>
              </a:br>
              <a:endParaRPr lang="en-US" dirty="0"/>
            </a:p>
          </p:txBody>
        </p:sp>
      </p:grpSp>
      <p:grpSp>
        <p:nvGrpSpPr>
          <p:cNvPr id="25" name="Group 24">
            <a:extLst>
              <a:ext uri="{FF2B5EF4-FFF2-40B4-BE49-F238E27FC236}">
                <a16:creationId xmlns:a16="http://schemas.microsoft.com/office/drawing/2014/main" id="{A2AD1AD9-89FF-6A62-1AB8-DF739566C773}"/>
              </a:ext>
            </a:extLst>
          </p:cNvPr>
          <p:cNvGrpSpPr/>
          <p:nvPr/>
        </p:nvGrpSpPr>
        <p:grpSpPr>
          <a:xfrm>
            <a:off x="9030865" y="1828800"/>
            <a:ext cx="2434805" cy="3377235"/>
            <a:chOff x="9525153" y="1813487"/>
            <a:chExt cx="2434805" cy="3377235"/>
          </a:xfrm>
        </p:grpSpPr>
        <p:pic>
          <p:nvPicPr>
            <p:cNvPr id="15" name="Picture 14">
              <a:extLst>
                <a:ext uri="{FF2B5EF4-FFF2-40B4-BE49-F238E27FC236}">
                  <a16:creationId xmlns:a16="http://schemas.microsoft.com/office/drawing/2014/main" id="{2F91C845-F757-1A0C-0A6E-03B212384209}"/>
                </a:ext>
              </a:extLst>
            </p:cNvPr>
            <p:cNvPicPr>
              <a:picLocks noChangeAspect="1"/>
            </p:cNvPicPr>
            <p:nvPr/>
          </p:nvPicPr>
          <p:blipFill>
            <a:blip r:embed="rId6"/>
            <a:stretch>
              <a:fillRect/>
            </a:stretch>
          </p:blipFill>
          <p:spPr>
            <a:xfrm>
              <a:off x="9525153" y="1813487"/>
              <a:ext cx="2434805" cy="2450118"/>
            </a:xfrm>
            <a:prstGeom prst="rect">
              <a:avLst/>
            </a:prstGeom>
          </p:spPr>
        </p:pic>
        <p:sp>
          <p:nvSpPr>
            <p:cNvPr id="21" name="TextBox 20">
              <a:extLst>
                <a:ext uri="{FF2B5EF4-FFF2-40B4-BE49-F238E27FC236}">
                  <a16:creationId xmlns:a16="http://schemas.microsoft.com/office/drawing/2014/main" id="{D24A9798-D514-FE12-0D41-AEFA5CC0F992}"/>
                </a:ext>
              </a:extLst>
            </p:cNvPr>
            <p:cNvSpPr txBox="1"/>
            <p:nvPr/>
          </p:nvSpPr>
          <p:spPr>
            <a:xfrm>
              <a:off x="9677882" y="4267392"/>
              <a:ext cx="2206156" cy="923330"/>
            </a:xfrm>
            <a:prstGeom prst="rect">
              <a:avLst/>
            </a:prstGeom>
            <a:noFill/>
          </p:spPr>
          <p:txBody>
            <a:bodyPr wrap="square">
              <a:spAutoFit/>
            </a:bodyPr>
            <a:lstStyle/>
            <a:p>
              <a:pPr algn="ctr"/>
              <a:r>
                <a:rPr lang="en-US" sz="1800" b="0" i="0" dirty="0">
                  <a:solidFill>
                    <a:srgbClr val="242021"/>
                  </a:solidFill>
                  <a:effectLst/>
                  <a:latin typeface="TimesTen-Roman"/>
                </a:rPr>
                <a:t>Image eroded using </a:t>
              </a:r>
            </a:p>
            <a:p>
              <a:pPr algn="ctr"/>
              <a:r>
                <a:rPr lang="en-US" sz="1800" b="0" i="0" dirty="0">
                  <a:solidFill>
                    <a:srgbClr val="242021"/>
                  </a:solidFill>
                  <a:effectLst/>
                  <a:latin typeface="TimesTen-Roman"/>
                </a:rPr>
                <a:t>square SE size 45x45</a:t>
              </a:r>
              <a:r>
                <a:rPr lang="en-US" dirty="0"/>
                <a:t> </a:t>
              </a:r>
              <a:br>
                <a:rPr lang="en-US" dirty="0"/>
              </a:br>
              <a:endParaRPr lang="en-US" dirty="0"/>
            </a:p>
          </p:txBody>
        </p:sp>
      </p:grpSp>
    </p:spTree>
    <p:extLst>
      <p:ext uri="{BB962C8B-B14F-4D97-AF65-F5344CB8AC3E}">
        <p14:creationId xmlns:p14="http://schemas.microsoft.com/office/powerpoint/2010/main" val="846820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CB95EBC4-1FE6-0886-705A-B0EC10FCCD73}"/>
              </a:ext>
            </a:extLst>
          </p:cNvPr>
          <p:cNvSpPr>
            <a:spLocks noGrp="1"/>
          </p:cNvSpPr>
          <p:nvPr>
            <p:ph type="title"/>
          </p:nvPr>
        </p:nvSpPr>
        <p:spPr/>
        <p:txBody>
          <a:bodyPr/>
          <a:lstStyle/>
          <a:p>
            <a:r>
              <a:rPr lang="en-US" dirty="0"/>
              <a:t>Separating the objects using erosion</a:t>
            </a:r>
          </a:p>
        </p:txBody>
      </p:sp>
      <p:pic>
        <p:nvPicPr>
          <p:cNvPr id="7" name="Hình ảnh 6">
            <a:extLst>
              <a:ext uri="{FF2B5EF4-FFF2-40B4-BE49-F238E27FC236}">
                <a16:creationId xmlns:a16="http://schemas.microsoft.com/office/drawing/2014/main" id="{C4078D19-9A0F-3E99-A5B4-71D30C0F910E}"/>
              </a:ext>
            </a:extLst>
          </p:cNvPr>
          <p:cNvPicPr>
            <a:picLocks noChangeAspect="1"/>
          </p:cNvPicPr>
          <p:nvPr/>
        </p:nvPicPr>
        <p:blipFill>
          <a:blip r:embed="rId3"/>
          <a:stretch>
            <a:fillRect/>
          </a:stretch>
        </p:blipFill>
        <p:spPr>
          <a:xfrm>
            <a:off x="3242704" y="1428448"/>
            <a:ext cx="5706591" cy="4001104"/>
          </a:xfrm>
          <a:prstGeom prst="rect">
            <a:avLst/>
          </a:prstGeom>
        </p:spPr>
      </p:pic>
    </p:spTree>
    <p:extLst>
      <p:ext uri="{BB962C8B-B14F-4D97-AF65-F5344CB8AC3E}">
        <p14:creationId xmlns:p14="http://schemas.microsoft.com/office/powerpoint/2010/main" val="172108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F35A6D-95D3-E824-EEA0-CD01D6CB5273}"/>
              </a:ext>
            </a:extLst>
          </p:cNvPr>
          <p:cNvSpPr>
            <a:spLocks noGrp="1"/>
          </p:cNvSpPr>
          <p:nvPr>
            <p:ph type="title"/>
          </p:nvPr>
        </p:nvSpPr>
        <p:spPr/>
        <p:txBody>
          <a:bodyPr/>
          <a:lstStyle/>
          <a:p>
            <a:r>
              <a:rPr lang="en-US" dirty="0"/>
              <a:t>Dilation</a:t>
            </a:r>
          </a:p>
        </p:txBody>
      </p:sp>
      <p:sp>
        <p:nvSpPr>
          <p:cNvPr id="9" name="TextBox 8">
            <a:extLst>
              <a:ext uri="{FF2B5EF4-FFF2-40B4-BE49-F238E27FC236}">
                <a16:creationId xmlns:a16="http://schemas.microsoft.com/office/drawing/2014/main" id="{47D2EFBE-CE37-3F86-F9F2-E80CC39EB0F5}"/>
              </a:ext>
            </a:extLst>
          </p:cNvPr>
          <p:cNvSpPr txBox="1"/>
          <p:nvPr/>
        </p:nvSpPr>
        <p:spPr>
          <a:xfrm>
            <a:off x="242216" y="3447548"/>
            <a:ext cx="5882334" cy="923330"/>
          </a:xfrm>
          <a:prstGeom prst="rect">
            <a:avLst/>
          </a:prstGeom>
          <a:noFill/>
        </p:spPr>
        <p:txBody>
          <a:bodyPr wrap="square">
            <a:spAutoFit/>
          </a:bodyPr>
          <a:lstStyle/>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Enlarges bright objects in binary images.</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Connects broken parts</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Fills small holes or gaps.</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791EF786-44EC-2861-8176-5A137DEBD635}"/>
                  </a:ext>
                </a:extLst>
              </p:cNvPr>
              <p:cNvSpPr txBox="1"/>
              <p:nvPr/>
            </p:nvSpPr>
            <p:spPr>
              <a:xfrm>
                <a:off x="289785" y="671233"/>
                <a:ext cx="11614367" cy="923330"/>
              </a:xfrm>
              <a:prstGeom prst="rect">
                <a:avLst/>
              </a:prstGeom>
              <a:noFill/>
            </p:spPr>
            <p:txBody>
              <a:bodyPr wrap="square">
                <a:spAutoFit/>
              </a:bodyPr>
              <a:lstStyle/>
              <a:p>
                <a:r>
                  <a:rPr lang="en-US" b="1" dirty="0">
                    <a:latin typeface="Times New Roman" panose="02020603050405020304" pitchFamily="18" charset="0"/>
                    <a:cs typeface="Times New Roman" panose="02020603050405020304" pitchFamily="18" charset="0"/>
                  </a:rPr>
                  <a:t>Dilation</a:t>
                </a:r>
                <a:r>
                  <a:rPr lang="en-US" dirty="0">
                    <a:latin typeface="Times New Roman" panose="02020603050405020304" pitchFamily="18" charset="0"/>
                    <a:cs typeface="Times New Roman" panose="02020603050405020304" pitchFamily="18" charset="0"/>
                  </a:rPr>
                  <a:t> is a fundamental morphological operation used to </a:t>
                </a:r>
                <a:r>
                  <a:rPr lang="en-US" b="1" dirty="0">
                    <a:latin typeface="Times New Roman" panose="02020603050405020304" pitchFamily="18" charset="0"/>
                    <a:cs typeface="Times New Roman" panose="02020603050405020304" pitchFamily="18" charset="0"/>
                  </a:rPr>
                  <a:t>expand </a:t>
                </a:r>
                <a:r>
                  <a:rPr lang="en-US" dirty="0">
                    <a:latin typeface="Times New Roman" panose="02020603050405020304" pitchFamily="18" charset="0"/>
                    <a:cs typeface="Times New Roman" panose="02020603050405020304" pitchFamily="18" charset="0"/>
                  </a:rPr>
                  <a:t>the foreground. The </a:t>
                </a:r>
                <a:r>
                  <a:rPr lang="en-US" b="1" dirty="0">
                    <a:latin typeface="Times New Roman" panose="02020603050405020304" pitchFamily="18" charset="0"/>
                    <a:cs typeface="Times New Roman" panose="02020603050405020304" pitchFamily="18" charset="0"/>
                  </a:rPr>
                  <a:t>dilation</a:t>
                </a:r>
                <a:r>
                  <a:rPr lang="en-US" dirty="0">
                    <a:latin typeface="Times New Roman" panose="02020603050405020304" pitchFamily="18" charset="0"/>
                    <a:cs typeface="Times New Roman" panose="02020603050405020304" pitchFamily="18" charset="0"/>
                  </a:rPr>
                  <a:t> of image A by structuring element B is the set of all points z such that the translated structuring element </a:t>
                </a:r>
                <a14:m>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m:t>
                        </m:r>
                        <m:r>
                          <a:rPr lang="en-US" b="0" i="1" dirty="0" smtClean="0">
                            <a:latin typeface="Cambria Math" panose="02040503050406030204" pitchFamily="18" charset="0"/>
                          </a:rPr>
                          <m:t>𝐵</m:t>
                        </m:r>
                        <m:r>
                          <a:rPr lang="en-US" b="0" i="1" dirty="0" smtClean="0">
                            <a:latin typeface="Cambria Math" panose="02040503050406030204" pitchFamily="18" charset="0"/>
                          </a:rPr>
                          <m:t>)</m:t>
                        </m:r>
                      </m:e>
                      <m:sub>
                        <m:r>
                          <a:rPr lang="en-US" b="0" i="1" dirty="0" smtClean="0">
                            <a:latin typeface="Cambria Math" panose="02040503050406030204" pitchFamily="18" charset="0"/>
                          </a:rPr>
                          <m:t>𝑧</m:t>
                        </m:r>
                      </m:sub>
                    </m:sSub>
                    <m:r>
                      <a:rPr lang="en-US" b="0" i="1" dirty="0" smtClean="0">
                        <a:latin typeface="Cambria Math" panose="02040503050406030204" pitchFamily="18" charset="0"/>
                      </a:rPr>
                      <m:t> </m:t>
                    </m:r>
                  </m:oMath>
                </a14:m>
                <a:r>
                  <a:rPr lang="en-US" b="1" dirty="0">
                    <a:latin typeface="Times New Roman" panose="02020603050405020304" pitchFamily="18" charset="0"/>
                    <a:cs typeface="Times New Roman" panose="02020603050405020304" pitchFamily="18" charset="0"/>
                  </a:rPr>
                  <a:t>overlaps</a:t>
                </a:r>
                <a:r>
                  <a:rPr lang="en-US" dirty="0">
                    <a:latin typeface="Times New Roman" panose="02020603050405020304" pitchFamily="18" charset="0"/>
                    <a:cs typeface="Times New Roman" panose="02020603050405020304" pitchFamily="18" charset="0"/>
                  </a:rPr>
                  <a:t> with at least one foreground pixel in A.</a:t>
                </a:r>
              </a:p>
            </p:txBody>
          </p:sp>
        </mc:Choice>
        <mc:Fallback xmlns="">
          <p:sp>
            <p:nvSpPr>
              <p:cNvPr id="13" name="TextBox 12">
                <a:extLst>
                  <a:ext uri="{FF2B5EF4-FFF2-40B4-BE49-F238E27FC236}">
                    <a16:creationId xmlns:a16="http://schemas.microsoft.com/office/drawing/2014/main" id="{791EF786-44EC-2861-8176-5A137DEBD635}"/>
                  </a:ext>
                </a:extLst>
              </p:cNvPr>
              <p:cNvSpPr txBox="1">
                <a:spLocks noRot="1" noChangeAspect="1" noMove="1" noResize="1" noEditPoints="1" noAdjustHandles="1" noChangeArrowheads="1" noChangeShapeType="1" noTextEdit="1"/>
              </p:cNvSpPr>
              <p:nvPr/>
            </p:nvSpPr>
            <p:spPr>
              <a:xfrm>
                <a:off x="289785" y="671233"/>
                <a:ext cx="11614367" cy="923330"/>
              </a:xfrm>
              <a:prstGeom prst="rect">
                <a:avLst/>
              </a:prstGeom>
              <a:blipFill>
                <a:blip r:embed="rId3"/>
                <a:stretch>
                  <a:fillRect l="-472" t="-3289" b="-9211"/>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D97FA4EA-1105-6802-3E80-E2A88146C5FF}"/>
              </a:ext>
            </a:extLst>
          </p:cNvPr>
          <p:cNvSpPr txBox="1"/>
          <p:nvPr/>
        </p:nvSpPr>
        <p:spPr>
          <a:xfrm>
            <a:off x="213666" y="2207301"/>
            <a:ext cx="6177914" cy="646331"/>
          </a:xfrm>
          <a:prstGeom prst="rect">
            <a:avLst/>
          </a:prstGeom>
          <a:noFill/>
        </p:spPr>
        <p:txBody>
          <a:bodyPr wrap="square">
            <a:spAutoFit/>
          </a:bodyPr>
          <a:lstStyle/>
          <a:p>
            <a:pPr marL="285750" indent="-285750">
              <a:buFont typeface="Arial" panose="020B0604020202020204" pitchFamily="34" charset="0"/>
              <a:buChar char="•"/>
            </a:pPr>
            <a:r>
              <a:rPr lang="en-US" sz="1800" b="0" i="1" dirty="0">
                <a:solidFill>
                  <a:srgbClr val="242021"/>
                </a:solidFill>
                <a:effectLst/>
                <a:latin typeface="TimesTen-Italic"/>
              </a:rPr>
              <a:t>A </a:t>
            </a:r>
            <a:r>
              <a:rPr lang="en-US" sz="1800" b="0" i="0" dirty="0">
                <a:solidFill>
                  <a:srgbClr val="242021"/>
                </a:solidFill>
                <a:effectLst/>
                <a:latin typeface="TimesTen-Roman"/>
              </a:rPr>
              <a:t>is a set of foreground pixels</a:t>
            </a:r>
          </a:p>
          <a:p>
            <a:pPr marL="285750" indent="-285750">
              <a:buFont typeface="Arial" panose="020B0604020202020204" pitchFamily="34" charset="0"/>
              <a:buChar char="•"/>
            </a:pPr>
            <a:r>
              <a:rPr lang="en-US" sz="1800" b="0" i="1" dirty="0">
                <a:solidFill>
                  <a:srgbClr val="242021"/>
                </a:solidFill>
                <a:effectLst/>
                <a:latin typeface="TimesTen-Italic"/>
              </a:rPr>
              <a:t>B </a:t>
            </a:r>
            <a:r>
              <a:rPr lang="en-US" sz="1800" b="0" i="0" dirty="0">
                <a:solidFill>
                  <a:srgbClr val="242021"/>
                </a:solidFill>
                <a:effectLst/>
                <a:latin typeface="TimesTen-Roman"/>
              </a:rPr>
              <a:t>is a structuring element</a:t>
            </a:r>
            <a:endParaRPr lang="en-US" dirty="0"/>
          </a:p>
        </p:txBody>
      </p:sp>
      <p:pic>
        <p:nvPicPr>
          <p:cNvPr id="23" name="Picture 22">
            <a:extLst>
              <a:ext uri="{FF2B5EF4-FFF2-40B4-BE49-F238E27FC236}">
                <a16:creationId xmlns:a16="http://schemas.microsoft.com/office/drawing/2014/main" id="{B2FA7A1F-E920-D2A4-1D36-BD611FA05607}"/>
              </a:ext>
            </a:extLst>
          </p:cNvPr>
          <p:cNvPicPr>
            <a:picLocks noChangeAspect="1"/>
          </p:cNvPicPr>
          <p:nvPr/>
        </p:nvPicPr>
        <p:blipFill>
          <a:blip r:embed="rId4"/>
          <a:stretch>
            <a:fillRect/>
          </a:stretch>
        </p:blipFill>
        <p:spPr>
          <a:xfrm>
            <a:off x="6854775" y="4461932"/>
            <a:ext cx="646678" cy="640275"/>
          </a:xfrm>
          <a:prstGeom prst="rect">
            <a:avLst/>
          </a:prstGeom>
        </p:spPr>
      </p:pic>
      <p:sp>
        <p:nvSpPr>
          <p:cNvPr id="24" name="Rectangle 23">
            <a:extLst>
              <a:ext uri="{FF2B5EF4-FFF2-40B4-BE49-F238E27FC236}">
                <a16:creationId xmlns:a16="http://schemas.microsoft.com/office/drawing/2014/main" id="{4294C5DC-E931-9763-23BB-7AD359CA9FED}"/>
              </a:ext>
            </a:extLst>
          </p:cNvPr>
          <p:cNvSpPr/>
          <p:nvPr/>
        </p:nvSpPr>
        <p:spPr>
          <a:xfrm>
            <a:off x="7080884" y="4686300"/>
            <a:ext cx="203359" cy="204788"/>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F1CC2111-61AC-E524-E01C-6333BB44D2C7}"/>
              </a:ext>
            </a:extLst>
          </p:cNvPr>
          <p:cNvSpPr txBox="1"/>
          <p:nvPr/>
        </p:nvSpPr>
        <p:spPr>
          <a:xfrm>
            <a:off x="6819411" y="5141909"/>
            <a:ext cx="682042" cy="369332"/>
          </a:xfrm>
          <a:prstGeom prst="rect">
            <a:avLst/>
          </a:prstGeom>
          <a:noFill/>
        </p:spPr>
        <p:txBody>
          <a:bodyPr wrap="square">
            <a:spAutoFit/>
          </a:bodyPr>
          <a:lstStyle/>
          <a:p>
            <a:pPr algn="ctr"/>
            <a:r>
              <a:rPr lang="en-US" sz="1800" b="0" i="0" dirty="0">
                <a:solidFill>
                  <a:srgbClr val="242021"/>
                </a:solidFill>
                <a:effectLst/>
                <a:latin typeface="TimesTen-Roman"/>
              </a:rPr>
              <a:t>SE</a:t>
            </a:r>
            <a:endParaRPr lang="en-US" dirty="0"/>
          </a:p>
        </p:txBody>
      </p:sp>
      <p:sp>
        <p:nvSpPr>
          <p:cNvPr id="26" name="TextBox 25">
            <a:extLst>
              <a:ext uri="{FF2B5EF4-FFF2-40B4-BE49-F238E27FC236}">
                <a16:creationId xmlns:a16="http://schemas.microsoft.com/office/drawing/2014/main" id="{3DF7C569-5794-B697-39B7-4B019BC6849E}"/>
              </a:ext>
            </a:extLst>
          </p:cNvPr>
          <p:cNvSpPr txBox="1"/>
          <p:nvPr/>
        </p:nvSpPr>
        <p:spPr>
          <a:xfrm>
            <a:off x="7460714" y="5621532"/>
            <a:ext cx="2221719" cy="369332"/>
          </a:xfrm>
          <a:prstGeom prst="rect">
            <a:avLst/>
          </a:prstGeom>
          <a:noFill/>
        </p:spPr>
        <p:txBody>
          <a:bodyPr wrap="square">
            <a:spAutoFit/>
          </a:bodyPr>
          <a:lstStyle/>
          <a:p>
            <a:pPr algn="ctr"/>
            <a:r>
              <a:rPr lang="en-US" sz="1800" b="0" i="0" dirty="0">
                <a:solidFill>
                  <a:srgbClr val="242021"/>
                </a:solidFill>
                <a:effectLst/>
                <a:latin typeface="TimesTen-Roman"/>
              </a:rPr>
              <a:t>Input Image</a:t>
            </a:r>
            <a:endParaRPr lang="en-US" dirty="0"/>
          </a:p>
        </p:txBody>
      </p:sp>
      <p:sp>
        <p:nvSpPr>
          <p:cNvPr id="27" name="TextBox 26">
            <a:extLst>
              <a:ext uri="{FF2B5EF4-FFF2-40B4-BE49-F238E27FC236}">
                <a16:creationId xmlns:a16="http://schemas.microsoft.com/office/drawing/2014/main" id="{43247B81-7555-7B85-A996-EB1E091F273E}"/>
              </a:ext>
            </a:extLst>
          </p:cNvPr>
          <p:cNvSpPr txBox="1"/>
          <p:nvPr/>
        </p:nvSpPr>
        <p:spPr>
          <a:xfrm>
            <a:off x="9682433" y="5621532"/>
            <a:ext cx="2221719" cy="369332"/>
          </a:xfrm>
          <a:prstGeom prst="rect">
            <a:avLst/>
          </a:prstGeom>
          <a:noFill/>
        </p:spPr>
        <p:txBody>
          <a:bodyPr wrap="square">
            <a:spAutoFit/>
          </a:bodyPr>
          <a:lstStyle/>
          <a:p>
            <a:pPr algn="ctr"/>
            <a:r>
              <a:rPr lang="en-US" sz="1800" b="0" i="0" dirty="0">
                <a:solidFill>
                  <a:srgbClr val="242021"/>
                </a:solidFill>
                <a:effectLst/>
                <a:latin typeface="TimesTen-Roman"/>
              </a:rPr>
              <a:t>Output Image</a:t>
            </a:r>
            <a:endParaRPr lang="en-US" dirty="0"/>
          </a:p>
        </p:txBody>
      </p:sp>
      <p:sp>
        <p:nvSpPr>
          <p:cNvPr id="28" name="TextBox 27">
            <a:extLst>
              <a:ext uri="{FF2B5EF4-FFF2-40B4-BE49-F238E27FC236}">
                <a16:creationId xmlns:a16="http://schemas.microsoft.com/office/drawing/2014/main" id="{67A3CCC6-2D8D-61EC-18C4-9BCC1BEF7BC3}"/>
              </a:ext>
            </a:extLst>
          </p:cNvPr>
          <p:cNvSpPr txBox="1"/>
          <p:nvPr/>
        </p:nvSpPr>
        <p:spPr>
          <a:xfrm>
            <a:off x="6201307" y="3686125"/>
            <a:ext cx="965303" cy="369332"/>
          </a:xfrm>
          <a:prstGeom prst="rect">
            <a:avLst/>
          </a:prstGeom>
          <a:noFill/>
        </p:spPr>
        <p:txBody>
          <a:bodyPr wrap="square">
            <a:spAutoFit/>
          </a:bodyPr>
          <a:lstStyle/>
          <a:p>
            <a:pPr algn="ctr"/>
            <a:r>
              <a:rPr lang="en-US" dirty="0">
                <a:solidFill>
                  <a:srgbClr val="242021"/>
                </a:solidFill>
                <a:latin typeface="TimesTen-Roman"/>
              </a:rPr>
              <a:t>Origin</a:t>
            </a:r>
            <a:endParaRPr lang="en-US" dirty="0"/>
          </a:p>
        </p:txBody>
      </p:sp>
      <p:cxnSp>
        <p:nvCxnSpPr>
          <p:cNvPr id="30" name="Straight Arrow Connector 29">
            <a:extLst>
              <a:ext uri="{FF2B5EF4-FFF2-40B4-BE49-F238E27FC236}">
                <a16:creationId xmlns:a16="http://schemas.microsoft.com/office/drawing/2014/main" id="{92633914-C160-8379-600B-7FA14C0D4899}"/>
              </a:ext>
            </a:extLst>
          </p:cNvPr>
          <p:cNvCxnSpPr>
            <a:cxnSpLocks/>
            <a:stCxn id="28" idx="2"/>
            <a:endCxn id="24" idx="0"/>
          </p:cNvCxnSpPr>
          <p:nvPr/>
        </p:nvCxnSpPr>
        <p:spPr>
          <a:xfrm>
            <a:off x="6683959" y="4055457"/>
            <a:ext cx="498605" cy="630843"/>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pic>
        <p:nvPicPr>
          <p:cNvPr id="4" name="Picture 3">
            <a:extLst>
              <a:ext uri="{FF2B5EF4-FFF2-40B4-BE49-F238E27FC236}">
                <a16:creationId xmlns:a16="http://schemas.microsoft.com/office/drawing/2014/main" id="{54819928-349C-B62D-6E9A-CB0DB192D9CD}"/>
              </a:ext>
            </a:extLst>
          </p:cNvPr>
          <p:cNvPicPr>
            <a:picLocks noChangeAspect="1"/>
          </p:cNvPicPr>
          <p:nvPr/>
        </p:nvPicPr>
        <p:blipFill>
          <a:blip r:embed="rId5"/>
          <a:stretch>
            <a:fillRect/>
          </a:stretch>
        </p:blipFill>
        <p:spPr>
          <a:xfrm>
            <a:off x="3220633" y="1750773"/>
            <a:ext cx="4020111" cy="419158"/>
          </a:xfrm>
          <a:prstGeom prst="rect">
            <a:avLst/>
          </a:prstGeom>
        </p:spPr>
      </p:pic>
      <p:pic>
        <p:nvPicPr>
          <p:cNvPr id="10" name="Picture 9" descr="A screenshot of a computer graphics&#10;&#10;AI-generated content may be incorrect.">
            <a:extLst>
              <a:ext uri="{FF2B5EF4-FFF2-40B4-BE49-F238E27FC236}">
                <a16:creationId xmlns:a16="http://schemas.microsoft.com/office/drawing/2014/main" id="{4AFBDFAE-5617-FB94-B4C5-A8B63937D46A}"/>
              </a:ext>
            </a:extLst>
          </p:cNvPr>
          <p:cNvPicPr>
            <a:picLocks noChangeAspect="1"/>
          </p:cNvPicPr>
          <p:nvPr/>
        </p:nvPicPr>
        <p:blipFill>
          <a:blip r:embed="rId6">
            <a:extLst>
              <a:ext uri="{28A0092B-C50C-407E-A947-70E740481C1C}">
                <a14:useLocalDpi xmlns:a14="http://schemas.microsoft.com/office/drawing/2010/main" val="0"/>
              </a:ext>
            </a:extLst>
          </a:blip>
          <a:srcRect b="9012"/>
          <a:stretch/>
        </p:blipFill>
        <p:spPr>
          <a:xfrm>
            <a:off x="7088199" y="1723280"/>
            <a:ext cx="4953000" cy="2105978"/>
          </a:xfrm>
          <a:prstGeom prst="rect">
            <a:avLst/>
          </a:prstGeom>
        </p:spPr>
      </p:pic>
      <p:pic>
        <p:nvPicPr>
          <p:cNvPr id="14" name="Picture 13">
            <a:extLst>
              <a:ext uri="{FF2B5EF4-FFF2-40B4-BE49-F238E27FC236}">
                <a16:creationId xmlns:a16="http://schemas.microsoft.com/office/drawing/2014/main" id="{A24DEAC3-4235-E540-03D7-B53951F0767A}"/>
              </a:ext>
            </a:extLst>
          </p:cNvPr>
          <p:cNvPicPr>
            <a:picLocks noChangeAspect="1"/>
          </p:cNvPicPr>
          <p:nvPr/>
        </p:nvPicPr>
        <p:blipFill>
          <a:blip r:embed="rId7"/>
          <a:stretch>
            <a:fillRect/>
          </a:stretch>
        </p:blipFill>
        <p:spPr>
          <a:xfrm>
            <a:off x="7753554" y="4011931"/>
            <a:ext cx="1616581" cy="1604050"/>
          </a:xfrm>
          <a:prstGeom prst="rect">
            <a:avLst/>
          </a:prstGeom>
        </p:spPr>
      </p:pic>
      <p:pic>
        <p:nvPicPr>
          <p:cNvPr id="18" name="Picture 17">
            <a:extLst>
              <a:ext uri="{FF2B5EF4-FFF2-40B4-BE49-F238E27FC236}">
                <a16:creationId xmlns:a16="http://schemas.microsoft.com/office/drawing/2014/main" id="{0E82B633-B60F-E72B-21F5-592C2ABFFED2}"/>
              </a:ext>
            </a:extLst>
          </p:cNvPr>
          <p:cNvPicPr>
            <a:picLocks noChangeAspect="1"/>
          </p:cNvPicPr>
          <p:nvPr/>
        </p:nvPicPr>
        <p:blipFill>
          <a:blip r:embed="rId8"/>
          <a:stretch>
            <a:fillRect/>
          </a:stretch>
        </p:blipFill>
        <p:spPr>
          <a:xfrm>
            <a:off x="9941125" y="3972506"/>
            <a:ext cx="1650729" cy="1650729"/>
          </a:xfrm>
          <a:prstGeom prst="rect">
            <a:avLst/>
          </a:prstGeom>
        </p:spPr>
      </p:pic>
    </p:spTree>
    <p:extLst>
      <p:ext uri="{BB962C8B-B14F-4D97-AF65-F5344CB8AC3E}">
        <p14:creationId xmlns:p14="http://schemas.microsoft.com/office/powerpoint/2010/main" val="5097246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065F3F-0FA8-1792-AA22-79F40D279E83}"/>
              </a:ext>
            </a:extLst>
          </p:cNvPr>
          <p:cNvSpPr>
            <a:spLocks noGrp="1"/>
          </p:cNvSpPr>
          <p:nvPr>
            <p:ph type="title"/>
          </p:nvPr>
        </p:nvSpPr>
        <p:spPr/>
        <p:txBody>
          <a:bodyPr/>
          <a:lstStyle/>
          <a:p>
            <a:r>
              <a:rPr lang="en-US" dirty="0"/>
              <a:t>Dilation</a:t>
            </a:r>
          </a:p>
        </p:txBody>
      </p:sp>
      <p:pic>
        <p:nvPicPr>
          <p:cNvPr id="8" name="Picture 7">
            <a:extLst>
              <a:ext uri="{FF2B5EF4-FFF2-40B4-BE49-F238E27FC236}">
                <a16:creationId xmlns:a16="http://schemas.microsoft.com/office/drawing/2014/main" id="{09CB3A99-D7D0-95D2-A421-38316EA9D4CD}"/>
              </a:ext>
            </a:extLst>
          </p:cNvPr>
          <p:cNvPicPr>
            <a:picLocks noChangeAspect="1"/>
          </p:cNvPicPr>
          <p:nvPr/>
        </p:nvPicPr>
        <p:blipFill>
          <a:blip r:embed="rId3"/>
          <a:stretch>
            <a:fillRect/>
          </a:stretch>
        </p:blipFill>
        <p:spPr>
          <a:xfrm>
            <a:off x="3841039" y="1009320"/>
            <a:ext cx="5131511" cy="5157559"/>
          </a:xfrm>
          <a:prstGeom prst="rect">
            <a:avLst/>
          </a:prstGeom>
        </p:spPr>
      </p:pic>
      <p:sp>
        <p:nvSpPr>
          <p:cNvPr id="9" name="TextBox 8">
            <a:extLst>
              <a:ext uri="{FF2B5EF4-FFF2-40B4-BE49-F238E27FC236}">
                <a16:creationId xmlns:a16="http://schemas.microsoft.com/office/drawing/2014/main" id="{B9EA3BCF-7A1A-E1F8-D1DF-DC2A5A865869}"/>
              </a:ext>
            </a:extLst>
          </p:cNvPr>
          <p:cNvSpPr txBox="1"/>
          <p:nvPr/>
        </p:nvSpPr>
        <p:spPr>
          <a:xfrm>
            <a:off x="6096000" y="691121"/>
            <a:ext cx="6177914" cy="646331"/>
          </a:xfrm>
          <a:prstGeom prst="rect">
            <a:avLst/>
          </a:prstGeom>
          <a:noFill/>
        </p:spPr>
        <p:txBody>
          <a:bodyPr wrap="square">
            <a:spAutoFit/>
          </a:bodyPr>
          <a:lstStyle/>
          <a:p>
            <a:r>
              <a:rPr lang="en-US" sz="1800" b="0" i="0" dirty="0">
                <a:solidFill>
                  <a:srgbClr val="242021"/>
                </a:solidFill>
                <a:effectLst/>
                <a:latin typeface="TimesTen-Roman"/>
              </a:rPr>
              <a:t>Square SE, </a:t>
            </a:r>
            <a:r>
              <a:rPr lang="en-US" sz="1800" b="0" i="1" dirty="0">
                <a:solidFill>
                  <a:srgbClr val="242021"/>
                </a:solidFill>
                <a:effectLst/>
                <a:latin typeface="TimesTen-Italic"/>
              </a:rPr>
              <a:t>B </a:t>
            </a:r>
            <a:r>
              <a:rPr lang="en-US" sz="1800" b="0" i="0" dirty="0">
                <a:solidFill>
                  <a:srgbClr val="242021"/>
                </a:solidFill>
                <a:effectLst/>
                <a:latin typeface="TimesTen-Roman"/>
              </a:rPr>
              <a:t>(the dot is the origin)</a:t>
            </a:r>
            <a:r>
              <a:rPr lang="en-US" sz="1800" b="0" i="1" dirty="0">
                <a:solidFill>
                  <a:srgbClr val="242021"/>
                </a:solidFill>
                <a:effectLst/>
                <a:latin typeface="TimesTen-Italic"/>
              </a:rPr>
              <a:t>.</a:t>
            </a:r>
            <a:r>
              <a:rPr lang="en-US" dirty="0"/>
              <a:t> </a:t>
            </a:r>
            <a:br>
              <a:rPr lang="en-US" dirty="0"/>
            </a:br>
            <a:endParaRPr lang="en-US" dirty="0"/>
          </a:p>
        </p:txBody>
      </p:sp>
      <p:cxnSp>
        <p:nvCxnSpPr>
          <p:cNvPr id="10" name="Straight Arrow Connector 9">
            <a:extLst>
              <a:ext uri="{FF2B5EF4-FFF2-40B4-BE49-F238E27FC236}">
                <a16:creationId xmlns:a16="http://schemas.microsoft.com/office/drawing/2014/main" id="{93EAD5CF-7591-BE14-BABB-11069937E1F7}"/>
              </a:ext>
            </a:extLst>
          </p:cNvPr>
          <p:cNvCxnSpPr>
            <a:cxnSpLocks/>
          </p:cNvCxnSpPr>
          <p:nvPr/>
        </p:nvCxnSpPr>
        <p:spPr>
          <a:xfrm flipH="1">
            <a:off x="6217920" y="1105726"/>
            <a:ext cx="147758" cy="726023"/>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1" name="TextBox 10">
            <a:extLst>
              <a:ext uri="{FF2B5EF4-FFF2-40B4-BE49-F238E27FC236}">
                <a16:creationId xmlns:a16="http://schemas.microsoft.com/office/drawing/2014/main" id="{0CD02546-C0A6-82C3-C478-16A3D919F8DE}"/>
              </a:ext>
            </a:extLst>
          </p:cNvPr>
          <p:cNvSpPr txBox="1"/>
          <p:nvPr/>
        </p:nvSpPr>
        <p:spPr>
          <a:xfrm>
            <a:off x="4095803" y="5520548"/>
            <a:ext cx="7292340" cy="646331"/>
          </a:xfrm>
          <a:prstGeom prst="rect">
            <a:avLst/>
          </a:prstGeom>
          <a:noFill/>
        </p:spPr>
        <p:txBody>
          <a:bodyPr wrap="square">
            <a:spAutoFit/>
          </a:bodyPr>
          <a:lstStyle/>
          <a:p>
            <a:r>
              <a:rPr lang="en-US" sz="1800" b="0" i="0" dirty="0">
                <a:solidFill>
                  <a:srgbClr val="242021"/>
                </a:solidFill>
                <a:effectLst/>
                <a:latin typeface="TimesTen-Roman"/>
              </a:rPr>
              <a:t>Elongated SE.</a:t>
            </a:r>
            <a:r>
              <a:rPr lang="en-US" dirty="0"/>
              <a:t> </a:t>
            </a:r>
            <a:br>
              <a:rPr lang="en-US" dirty="0"/>
            </a:br>
            <a:endParaRPr lang="en-US" dirty="0"/>
          </a:p>
        </p:txBody>
      </p:sp>
    </p:spTree>
    <p:extLst>
      <p:ext uri="{BB962C8B-B14F-4D97-AF65-F5344CB8AC3E}">
        <p14:creationId xmlns:p14="http://schemas.microsoft.com/office/powerpoint/2010/main" val="13122226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3BEA673-DB8F-DB6F-4EF3-ABFACDF92EE3}"/>
              </a:ext>
            </a:extLst>
          </p:cNvPr>
          <p:cNvPicPr>
            <a:picLocks noChangeAspect="1"/>
          </p:cNvPicPr>
          <p:nvPr/>
        </p:nvPicPr>
        <p:blipFill>
          <a:blip r:embed="rId3"/>
          <a:stretch>
            <a:fillRect/>
          </a:stretch>
        </p:blipFill>
        <p:spPr>
          <a:xfrm>
            <a:off x="2395021" y="1018838"/>
            <a:ext cx="7401958" cy="4820323"/>
          </a:xfrm>
          <a:prstGeom prst="rect">
            <a:avLst/>
          </a:prstGeom>
        </p:spPr>
      </p:pic>
      <p:sp>
        <p:nvSpPr>
          <p:cNvPr id="6" name="Title 1">
            <a:extLst>
              <a:ext uri="{FF2B5EF4-FFF2-40B4-BE49-F238E27FC236}">
                <a16:creationId xmlns:a16="http://schemas.microsoft.com/office/drawing/2014/main" id="{0E22CC9D-5C94-2257-F415-FB84C5300724}"/>
              </a:ext>
            </a:extLst>
          </p:cNvPr>
          <p:cNvSpPr>
            <a:spLocks noGrp="1"/>
          </p:cNvSpPr>
          <p:nvPr>
            <p:ph type="title"/>
          </p:nvPr>
        </p:nvSpPr>
        <p:spPr>
          <a:xfrm>
            <a:off x="335360" y="145499"/>
            <a:ext cx="7406613" cy="369524"/>
          </a:xfrm>
        </p:spPr>
        <p:txBody>
          <a:bodyPr/>
          <a:lstStyle/>
          <a:p>
            <a:r>
              <a:rPr lang="en-US" dirty="0"/>
              <a:t>Dilation</a:t>
            </a:r>
          </a:p>
        </p:txBody>
      </p:sp>
    </p:spTree>
    <p:extLst>
      <p:ext uri="{BB962C8B-B14F-4D97-AF65-F5344CB8AC3E}">
        <p14:creationId xmlns:p14="http://schemas.microsoft.com/office/powerpoint/2010/main" val="17989498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1624187E-F8E9-7D5E-CA7B-FEDC365500DC}"/>
              </a:ext>
            </a:extLst>
          </p:cNvPr>
          <p:cNvSpPr>
            <a:spLocks noGrp="1"/>
          </p:cNvSpPr>
          <p:nvPr>
            <p:ph type="title"/>
          </p:nvPr>
        </p:nvSpPr>
        <p:spPr/>
        <p:txBody>
          <a:bodyPr/>
          <a:lstStyle/>
          <a:p>
            <a:r>
              <a:rPr lang="en-US" dirty="0"/>
              <a:t>Opening</a:t>
            </a:r>
          </a:p>
        </p:txBody>
      </p:sp>
      <p:pic>
        <p:nvPicPr>
          <p:cNvPr id="12" name="Hình ảnh 11">
            <a:extLst>
              <a:ext uri="{FF2B5EF4-FFF2-40B4-BE49-F238E27FC236}">
                <a16:creationId xmlns:a16="http://schemas.microsoft.com/office/drawing/2014/main" id="{C70CC935-BA3C-142D-D866-2EF84D2E0AA7}"/>
              </a:ext>
            </a:extLst>
          </p:cNvPr>
          <p:cNvPicPr>
            <a:picLocks noChangeAspect="1"/>
          </p:cNvPicPr>
          <p:nvPr/>
        </p:nvPicPr>
        <p:blipFill>
          <a:blip r:embed="rId3"/>
          <a:stretch>
            <a:fillRect/>
          </a:stretch>
        </p:blipFill>
        <p:spPr>
          <a:xfrm>
            <a:off x="4216113" y="831091"/>
            <a:ext cx="2469937" cy="406239"/>
          </a:xfrm>
          <a:prstGeom prst="rect">
            <a:avLst/>
          </a:prstGeom>
        </p:spPr>
      </p:pic>
      <p:pic>
        <p:nvPicPr>
          <p:cNvPr id="19" name="Hình ảnh 18">
            <a:extLst>
              <a:ext uri="{FF2B5EF4-FFF2-40B4-BE49-F238E27FC236}">
                <a16:creationId xmlns:a16="http://schemas.microsoft.com/office/drawing/2014/main" id="{E6F09003-F7A2-49DC-C061-27E6943C1762}"/>
              </a:ext>
            </a:extLst>
          </p:cNvPr>
          <p:cNvPicPr>
            <a:picLocks noChangeAspect="1"/>
          </p:cNvPicPr>
          <p:nvPr/>
        </p:nvPicPr>
        <p:blipFill>
          <a:blip r:embed="rId4"/>
          <a:stretch>
            <a:fillRect/>
          </a:stretch>
        </p:blipFill>
        <p:spPr>
          <a:xfrm>
            <a:off x="1071351" y="2117970"/>
            <a:ext cx="2473062" cy="1682303"/>
          </a:xfrm>
          <a:prstGeom prst="rect">
            <a:avLst/>
          </a:prstGeom>
        </p:spPr>
      </p:pic>
      <p:pic>
        <p:nvPicPr>
          <p:cNvPr id="35" name="Hình ảnh 34">
            <a:extLst>
              <a:ext uri="{FF2B5EF4-FFF2-40B4-BE49-F238E27FC236}">
                <a16:creationId xmlns:a16="http://schemas.microsoft.com/office/drawing/2014/main" id="{6592BACF-471F-0552-F2D4-105E996568F1}"/>
              </a:ext>
            </a:extLst>
          </p:cNvPr>
          <p:cNvPicPr>
            <a:picLocks noChangeAspect="1"/>
          </p:cNvPicPr>
          <p:nvPr/>
        </p:nvPicPr>
        <p:blipFill>
          <a:blip r:embed="rId5"/>
          <a:stretch>
            <a:fillRect/>
          </a:stretch>
        </p:blipFill>
        <p:spPr>
          <a:xfrm>
            <a:off x="3845779" y="2037666"/>
            <a:ext cx="593539" cy="555653"/>
          </a:xfrm>
          <a:prstGeom prst="rect">
            <a:avLst/>
          </a:prstGeom>
        </p:spPr>
      </p:pic>
      <p:cxnSp>
        <p:nvCxnSpPr>
          <p:cNvPr id="37" name="Đường kết nối Mũi tên Thẳng 36">
            <a:extLst>
              <a:ext uri="{FF2B5EF4-FFF2-40B4-BE49-F238E27FC236}">
                <a16:creationId xmlns:a16="http://schemas.microsoft.com/office/drawing/2014/main" id="{37695911-87D9-F90F-5A60-8302D3CD2F19}"/>
              </a:ext>
            </a:extLst>
          </p:cNvPr>
          <p:cNvCxnSpPr>
            <a:cxnSpLocks/>
            <a:stCxn id="19" idx="3"/>
          </p:cNvCxnSpPr>
          <p:nvPr/>
        </p:nvCxnSpPr>
        <p:spPr>
          <a:xfrm flipV="1">
            <a:off x="3544413" y="2959121"/>
            <a:ext cx="1196271"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Hộp Văn bản 38">
            <a:extLst>
              <a:ext uri="{FF2B5EF4-FFF2-40B4-BE49-F238E27FC236}">
                <a16:creationId xmlns:a16="http://schemas.microsoft.com/office/drawing/2014/main" id="{F953E3E5-307A-9AD0-9097-67857B379DF3}"/>
              </a:ext>
            </a:extLst>
          </p:cNvPr>
          <p:cNvSpPr txBox="1"/>
          <p:nvPr/>
        </p:nvSpPr>
        <p:spPr>
          <a:xfrm>
            <a:off x="3142742" y="1631427"/>
            <a:ext cx="2031325"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Structure element B</a:t>
            </a:r>
          </a:p>
        </p:txBody>
      </p:sp>
      <p:sp>
        <p:nvSpPr>
          <p:cNvPr id="40" name="Hộp Văn bản 39">
            <a:extLst>
              <a:ext uri="{FF2B5EF4-FFF2-40B4-BE49-F238E27FC236}">
                <a16:creationId xmlns:a16="http://schemas.microsoft.com/office/drawing/2014/main" id="{12660F45-9D70-E790-8DCD-230FE323CDB1}"/>
              </a:ext>
            </a:extLst>
          </p:cNvPr>
          <p:cNvSpPr txBox="1"/>
          <p:nvPr/>
        </p:nvSpPr>
        <p:spPr>
          <a:xfrm>
            <a:off x="3660376" y="2630226"/>
            <a:ext cx="902811"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Erosion</a:t>
            </a:r>
          </a:p>
        </p:txBody>
      </p:sp>
      <p:cxnSp>
        <p:nvCxnSpPr>
          <p:cNvPr id="41" name="Đường kết nối Mũi tên Thẳng 40">
            <a:extLst>
              <a:ext uri="{FF2B5EF4-FFF2-40B4-BE49-F238E27FC236}">
                <a16:creationId xmlns:a16="http://schemas.microsoft.com/office/drawing/2014/main" id="{7C1021DC-61CC-E8DF-3729-EF9C9C03D450}"/>
              </a:ext>
            </a:extLst>
          </p:cNvPr>
          <p:cNvCxnSpPr>
            <a:cxnSpLocks/>
          </p:cNvCxnSpPr>
          <p:nvPr/>
        </p:nvCxnSpPr>
        <p:spPr>
          <a:xfrm flipV="1">
            <a:off x="7038691" y="2959120"/>
            <a:ext cx="1196271"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Hộp Văn bản 41">
            <a:extLst>
              <a:ext uri="{FF2B5EF4-FFF2-40B4-BE49-F238E27FC236}">
                <a16:creationId xmlns:a16="http://schemas.microsoft.com/office/drawing/2014/main" id="{704BE85E-FFEE-57C8-C145-0EFA81E6743A}"/>
              </a:ext>
            </a:extLst>
          </p:cNvPr>
          <p:cNvSpPr txBox="1"/>
          <p:nvPr/>
        </p:nvSpPr>
        <p:spPr>
          <a:xfrm>
            <a:off x="7243692" y="2630226"/>
            <a:ext cx="941283"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Dilation</a:t>
            </a:r>
          </a:p>
        </p:txBody>
      </p:sp>
      <p:pic>
        <p:nvPicPr>
          <p:cNvPr id="44" name="Hình ảnh 43">
            <a:extLst>
              <a:ext uri="{FF2B5EF4-FFF2-40B4-BE49-F238E27FC236}">
                <a16:creationId xmlns:a16="http://schemas.microsoft.com/office/drawing/2014/main" id="{0DE39DBC-A502-46C5-D4C5-685B7D410D77}"/>
              </a:ext>
            </a:extLst>
          </p:cNvPr>
          <p:cNvPicPr>
            <a:picLocks noChangeAspect="1"/>
          </p:cNvPicPr>
          <p:nvPr/>
        </p:nvPicPr>
        <p:blipFill>
          <a:blip r:embed="rId6"/>
          <a:stretch>
            <a:fillRect/>
          </a:stretch>
        </p:blipFill>
        <p:spPr>
          <a:xfrm>
            <a:off x="8257552" y="2170364"/>
            <a:ext cx="2299489" cy="1582251"/>
          </a:xfrm>
          <a:prstGeom prst="rect">
            <a:avLst/>
          </a:prstGeom>
        </p:spPr>
      </p:pic>
      <p:pic>
        <p:nvPicPr>
          <p:cNvPr id="45" name="Hình ảnh 44">
            <a:extLst>
              <a:ext uri="{FF2B5EF4-FFF2-40B4-BE49-F238E27FC236}">
                <a16:creationId xmlns:a16="http://schemas.microsoft.com/office/drawing/2014/main" id="{1F3BD68C-6655-EA97-4467-A9777BA02B41}"/>
              </a:ext>
            </a:extLst>
          </p:cNvPr>
          <p:cNvPicPr>
            <a:picLocks noChangeAspect="1"/>
          </p:cNvPicPr>
          <p:nvPr/>
        </p:nvPicPr>
        <p:blipFill>
          <a:blip r:embed="rId5"/>
          <a:stretch>
            <a:fillRect/>
          </a:stretch>
        </p:blipFill>
        <p:spPr>
          <a:xfrm>
            <a:off x="7417563" y="2037666"/>
            <a:ext cx="593539" cy="555653"/>
          </a:xfrm>
          <a:prstGeom prst="rect">
            <a:avLst/>
          </a:prstGeom>
        </p:spPr>
      </p:pic>
      <p:sp>
        <p:nvSpPr>
          <p:cNvPr id="46" name="Hộp Văn bản 45">
            <a:extLst>
              <a:ext uri="{FF2B5EF4-FFF2-40B4-BE49-F238E27FC236}">
                <a16:creationId xmlns:a16="http://schemas.microsoft.com/office/drawing/2014/main" id="{80D532F7-B511-CAEA-EC8F-42DC518A3766}"/>
              </a:ext>
            </a:extLst>
          </p:cNvPr>
          <p:cNvSpPr txBox="1"/>
          <p:nvPr/>
        </p:nvSpPr>
        <p:spPr>
          <a:xfrm>
            <a:off x="6617540" y="1631427"/>
            <a:ext cx="2031325"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Structure element B</a:t>
            </a:r>
          </a:p>
        </p:txBody>
      </p:sp>
      <p:cxnSp>
        <p:nvCxnSpPr>
          <p:cNvPr id="48" name="Đường kết nối Mũi tên Thẳng 47">
            <a:extLst>
              <a:ext uri="{FF2B5EF4-FFF2-40B4-BE49-F238E27FC236}">
                <a16:creationId xmlns:a16="http://schemas.microsoft.com/office/drawing/2014/main" id="{DBCC8DA8-D666-567B-500C-ACEAF3B96A14}"/>
              </a:ext>
            </a:extLst>
          </p:cNvPr>
          <p:cNvCxnSpPr>
            <a:cxnSpLocks/>
          </p:cNvCxnSpPr>
          <p:nvPr/>
        </p:nvCxnSpPr>
        <p:spPr>
          <a:xfrm>
            <a:off x="2006600" y="1631427"/>
            <a:ext cx="142257" cy="607488"/>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50" name="Hộp Văn bản 49">
            <a:extLst>
              <a:ext uri="{FF2B5EF4-FFF2-40B4-BE49-F238E27FC236}">
                <a16:creationId xmlns:a16="http://schemas.microsoft.com/office/drawing/2014/main" id="{2EB9193A-5891-C461-893D-C2B8746A4669}"/>
              </a:ext>
            </a:extLst>
          </p:cNvPr>
          <p:cNvSpPr txBox="1"/>
          <p:nvPr/>
        </p:nvSpPr>
        <p:spPr>
          <a:xfrm>
            <a:off x="1644962" y="1262095"/>
            <a:ext cx="723275"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Noise</a:t>
            </a:r>
          </a:p>
        </p:txBody>
      </p:sp>
      <p:cxnSp>
        <p:nvCxnSpPr>
          <p:cNvPr id="51" name="Đường kết nối Mũi tên Thẳng 50">
            <a:extLst>
              <a:ext uri="{FF2B5EF4-FFF2-40B4-BE49-F238E27FC236}">
                <a16:creationId xmlns:a16="http://schemas.microsoft.com/office/drawing/2014/main" id="{B1FE1C06-206F-5ED6-0CFA-B3A6BC119449}"/>
              </a:ext>
            </a:extLst>
          </p:cNvPr>
          <p:cNvCxnSpPr>
            <a:cxnSpLocks/>
            <a:stCxn id="50" idx="2"/>
          </p:cNvCxnSpPr>
          <p:nvPr/>
        </p:nvCxnSpPr>
        <p:spPr>
          <a:xfrm>
            <a:off x="2006600" y="1631427"/>
            <a:ext cx="448643" cy="842681"/>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54" name="Hộp Văn bản 53">
            <a:extLst>
              <a:ext uri="{FF2B5EF4-FFF2-40B4-BE49-F238E27FC236}">
                <a16:creationId xmlns:a16="http://schemas.microsoft.com/office/drawing/2014/main" id="{6109FE42-B3D8-5BC0-2EBF-CFB35C14926E}"/>
              </a:ext>
            </a:extLst>
          </p:cNvPr>
          <p:cNvSpPr txBox="1"/>
          <p:nvPr/>
        </p:nvSpPr>
        <p:spPr>
          <a:xfrm>
            <a:off x="964766" y="4742385"/>
            <a:ext cx="3435556" cy="1200329"/>
          </a:xfrm>
          <a:prstGeom prst="rect">
            <a:avLst/>
          </a:prstGeom>
          <a:noFill/>
        </p:spPr>
        <p:txBody>
          <a:bodyPr wrap="none" rtlCol="0">
            <a:spAutoFit/>
          </a:bodyPr>
          <a:lstStyle/>
          <a:p>
            <a:r>
              <a:rPr lang="en-US" b="1" dirty="0">
                <a:latin typeface="Times New Roman" panose="02020603050405020304" pitchFamily="18" charset="0"/>
                <a:cs typeface="Times New Roman" panose="02020603050405020304" pitchFamily="18" charset="0"/>
              </a:rPr>
              <a:t>Step 1: Erosion</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Remove small noise.</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Smooth object contours.</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Separate closely spaced objects.</a:t>
            </a:r>
          </a:p>
        </p:txBody>
      </p:sp>
      <p:sp>
        <p:nvSpPr>
          <p:cNvPr id="56" name="Hộp Văn bản 55">
            <a:extLst>
              <a:ext uri="{FF2B5EF4-FFF2-40B4-BE49-F238E27FC236}">
                <a16:creationId xmlns:a16="http://schemas.microsoft.com/office/drawing/2014/main" id="{85159DAC-EC78-8294-3433-6CF21F630163}"/>
              </a:ext>
            </a:extLst>
          </p:cNvPr>
          <p:cNvSpPr txBox="1"/>
          <p:nvPr/>
        </p:nvSpPr>
        <p:spPr>
          <a:xfrm>
            <a:off x="1360821" y="3835438"/>
            <a:ext cx="1576072"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Original image</a:t>
            </a:r>
          </a:p>
        </p:txBody>
      </p:sp>
      <p:sp>
        <p:nvSpPr>
          <p:cNvPr id="57" name="Hộp Văn bản 56">
            <a:extLst>
              <a:ext uri="{FF2B5EF4-FFF2-40B4-BE49-F238E27FC236}">
                <a16:creationId xmlns:a16="http://schemas.microsoft.com/office/drawing/2014/main" id="{A4291287-4784-E4E7-EC1A-9C353A7D9424}"/>
              </a:ext>
            </a:extLst>
          </p:cNvPr>
          <p:cNvSpPr txBox="1"/>
          <p:nvPr/>
        </p:nvSpPr>
        <p:spPr>
          <a:xfrm>
            <a:off x="8317895" y="3800273"/>
            <a:ext cx="2178802" cy="646331"/>
          </a:xfrm>
          <a:prstGeom prst="rect">
            <a:avLst/>
          </a:prstGeom>
          <a:noFill/>
        </p:spPr>
        <p:txBody>
          <a:bodyPr wrap="none" rtlCol="0">
            <a:spAutoFit/>
          </a:bodyPr>
          <a:lstStyle/>
          <a:p>
            <a:pPr algn="ctr"/>
            <a:r>
              <a:rPr lang="en-US" dirty="0">
                <a:latin typeface="Times New Roman" panose="02020603050405020304" pitchFamily="18" charset="0"/>
                <a:cs typeface="Times New Roman" panose="02020603050405020304" pitchFamily="18" charset="0"/>
              </a:rPr>
              <a:t>Result after applying </a:t>
            </a:r>
          </a:p>
          <a:p>
            <a:pPr algn="ctr"/>
            <a:r>
              <a:rPr lang="en-US" dirty="0">
                <a:latin typeface="Times New Roman" panose="02020603050405020304" pitchFamily="18" charset="0"/>
                <a:cs typeface="Times New Roman" panose="02020603050405020304" pitchFamily="18" charset="0"/>
              </a:rPr>
              <a:t>Opening operation</a:t>
            </a:r>
          </a:p>
        </p:txBody>
      </p:sp>
      <p:sp>
        <p:nvSpPr>
          <p:cNvPr id="58" name="Hộp Văn bản 57">
            <a:extLst>
              <a:ext uri="{FF2B5EF4-FFF2-40B4-BE49-F238E27FC236}">
                <a16:creationId xmlns:a16="http://schemas.microsoft.com/office/drawing/2014/main" id="{1DCD4EAA-9FCC-246A-A1EA-7AF306446C1B}"/>
              </a:ext>
            </a:extLst>
          </p:cNvPr>
          <p:cNvSpPr txBox="1"/>
          <p:nvPr/>
        </p:nvSpPr>
        <p:spPr>
          <a:xfrm>
            <a:off x="6042657" y="4689974"/>
            <a:ext cx="5371983" cy="646331"/>
          </a:xfrm>
          <a:prstGeom prst="rect">
            <a:avLst/>
          </a:prstGeom>
          <a:noFill/>
        </p:spPr>
        <p:txBody>
          <a:bodyPr wrap="none" rtlCol="0">
            <a:spAutoFit/>
          </a:bodyPr>
          <a:lstStyle/>
          <a:p>
            <a:r>
              <a:rPr lang="en-US" b="1" dirty="0">
                <a:latin typeface="Times New Roman" panose="02020603050405020304" pitchFamily="18" charset="0"/>
                <a:cs typeface="Times New Roman" panose="02020603050405020304" pitchFamily="18" charset="0"/>
              </a:rPr>
              <a:t>Step 2: Dilation</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Restore the main shape without recovering the noise.</a:t>
            </a:r>
          </a:p>
        </p:txBody>
      </p:sp>
      <p:pic>
        <p:nvPicPr>
          <p:cNvPr id="60" name="Hình ảnh 59">
            <a:extLst>
              <a:ext uri="{FF2B5EF4-FFF2-40B4-BE49-F238E27FC236}">
                <a16:creationId xmlns:a16="http://schemas.microsoft.com/office/drawing/2014/main" id="{C66C8C76-DC86-372A-2CED-D8F5AC319D37}"/>
              </a:ext>
            </a:extLst>
          </p:cNvPr>
          <p:cNvPicPr>
            <a:picLocks noChangeAspect="1"/>
          </p:cNvPicPr>
          <p:nvPr/>
        </p:nvPicPr>
        <p:blipFill>
          <a:blip r:embed="rId7"/>
          <a:stretch>
            <a:fillRect/>
          </a:stretch>
        </p:blipFill>
        <p:spPr>
          <a:xfrm>
            <a:off x="4765020" y="2117969"/>
            <a:ext cx="2456082" cy="1682301"/>
          </a:xfrm>
          <a:prstGeom prst="rect">
            <a:avLst/>
          </a:prstGeom>
        </p:spPr>
      </p:pic>
    </p:spTree>
    <p:extLst>
      <p:ext uri="{BB962C8B-B14F-4D97-AF65-F5344CB8AC3E}">
        <p14:creationId xmlns:p14="http://schemas.microsoft.com/office/powerpoint/2010/main" val="7037443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1624187E-F8E9-7D5E-CA7B-FEDC365500DC}"/>
              </a:ext>
            </a:extLst>
          </p:cNvPr>
          <p:cNvSpPr>
            <a:spLocks noGrp="1"/>
          </p:cNvSpPr>
          <p:nvPr>
            <p:ph type="title"/>
          </p:nvPr>
        </p:nvSpPr>
        <p:spPr/>
        <p:txBody>
          <a:bodyPr/>
          <a:lstStyle/>
          <a:p>
            <a:r>
              <a:rPr lang="en-US" dirty="0"/>
              <a:t>Closing</a:t>
            </a:r>
          </a:p>
        </p:txBody>
      </p:sp>
      <p:pic>
        <p:nvPicPr>
          <p:cNvPr id="35" name="Hình ảnh 34">
            <a:extLst>
              <a:ext uri="{FF2B5EF4-FFF2-40B4-BE49-F238E27FC236}">
                <a16:creationId xmlns:a16="http://schemas.microsoft.com/office/drawing/2014/main" id="{6592BACF-471F-0552-F2D4-105E996568F1}"/>
              </a:ext>
            </a:extLst>
          </p:cNvPr>
          <p:cNvPicPr>
            <a:picLocks noChangeAspect="1"/>
          </p:cNvPicPr>
          <p:nvPr/>
        </p:nvPicPr>
        <p:blipFill>
          <a:blip r:embed="rId3"/>
          <a:stretch>
            <a:fillRect/>
          </a:stretch>
        </p:blipFill>
        <p:spPr>
          <a:xfrm>
            <a:off x="3715733" y="2000759"/>
            <a:ext cx="593539" cy="555653"/>
          </a:xfrm>
          <a:prstGeom prst="rect">
            <a:avLst/>
          </a:prstGeom>
        </p:spPr>
      </p:pic>
      <p:cxnSp>
        <p:nvCxnSpPr>
          <p:cNvPr id="37" name="Đường kết nối Mũi tên Thẳng 36">
            <a:extLst>
              <a:ext uri="{FF2B5EF4-FFF2-40B4-BE49-F238E27FC236}">
                <a16:creationId xmlns:a16="http://schemas.microsoft.com/office/drawing/2014/main" id="{37695911-87D9-F90F-5A60-8302D3CD2F19}"/>
              </a:ext>
            </a:extLst>
          </p:cNvPr>
          <p:cNvCxnSpPr>
            <a:cxnSpLocks/>
            <a:stCxn id="4" idx="3"/>
            <a:endCxn id="6" idx="1"/>
          </p:cNvCxnSpPr>
          <p:nvPr/>
        </p:nvCxnSpPr>
        <p:spPr>
          <a:xfrm flipV="1">
            <a:off x="3137190" y="2939065"/>
            <a:ext cx="1678449" cy="14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Hộp Văn bản 38">
            <a:extLst>
              <a:ext uri="{FF2B5EF4-FFF2-40B4-BE49-F238E27FC236}">
                <a16:creationId xmlns:a16="http://schemas.microsoft.com/office/drawing/2014/main" id="{F953E3E5-307A-9AD0-9097-67857B379DF3}"/>
              </a:ext>
            </a:extLst>
          </p:cNvPr>
          <p:cNvSpPr txBox="1"/>
          <p:nvPr/>
        </p:nvSpPr>
        <p:spPr>
          <a:xfrm>
            <a:off x="3142742" y="1631427"/>
            <a:ext cx="2031325"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Structure element B</a:t>
            </a:r>
          </a:p>
        </p:txBody>
      </p:sp>
      <p:sp>
        <p:nvSpPr>
          <p:cNvPr id="40" name="Hộp Văn bản 39">
            <a:extLst>
              <a:ext uri="{FF2B5EF4-FFF2-40B4-BE49-F238E27FC236}">
                <a16:creationId xmlns:a16="http://schemas.microsoft.com/office/drawing/2014/main" id="{12660F45-9D70-E790-8DCD-230FE323CDB1}"/>
              </a:ext>
            </a:extLst>
          </p:cNvPr>
          <p:cNvSpPr txBox="1"/>
          <p:nvPr/>
        </p:nvSpPr>
        <p:spPr>
          <a:xfrm>
            <a:off x="7221969" y="2594692"/>
            <a:ext cx="902811"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Erosion</a:t>
            </a:r>
          </a:p>
        </p:txBody>
      </p:sp>
      <p:cxnSp>
        <p:nvCxnSpPr>
          <p:cNvPr id="41" name="Đường kết nối Mũi tên Thẳng 40">
            <a:extLst>
              <a:ext uri="{FF2B5EF4-FFF2-40B4-BE49-F238E27FC236}">
                <a16:creationId xmlns:a16="http://schemas.microsoft.com/office/drawing/2014/main" id="{7C1021DC-61CC-E8DF-3729-EF9C9C03D450}"/>
              </a:ext>
            </a:extLst>
          </p:cNvPr>
          <p:cNvCxnSpPr>
            <a:cxnSpLocks/>
            <a:stCxn id="6" idx="3"/>
            <a:endCxn id="10" idx="1"/>
          </p:cNvCxnSpPr>
          <p:nvPr/>
        </p:nvCxnSpPr>
        <p:spPr>
          <a:xfrm flipV="1">
            <a:off x="6737325" y="2937883"/>
            <a:ext cx="1780866" cy="11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Hộp Văn bản 41">
            <a:extLst>
              <a:ext uri="{FF2B5EF4-FFF2-40B4-BE49-F238E27FC236}">
                <a16:creationId xmlns:a16="http://schemas.microsoft.com/office/drawing/2014/main" id="{704BE85E-FFEE-57C8-C145-0EFA81E6743A}"/>
              </a:ext>
            </a:extLst>
          </p:cNvPr>
          <p:cNvSpPr txBox="1"/>
          <p:nvPr/>
        </p:nvSpPr>
        <p:spPr>
          <a:xfrm>
            <a:off x="3572990" y="2630226"/>
            <a:ext cx="941283"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Dilation</a:t>
            </a:r>
          </a:p>
        </p:txBody>
      </p:sp>
      <p:pic>
        <p:nvPicPr>
          <p:cNvPr id="45" name="Hình ảnh 44">
            <a:extLst>
              <a:ext uri="{FF2B5EF4-FFF2-40B4-BE49-F238E27FC236}">
                <a16:creationId xmlns:a16="http://schemas.microsoft.com/office/drawing/2014/main" id="{1F3BD68C-6655-EA97-4467-A9777BA02B41}"/>
              </a:ext>
            </a:extLst>
          </p:cNvPr>
          <p:cNvPicPr>
            <a:picLocks noChangeAspect="1"/>
          </p:cNvPicPr>
          <p:nvPr/>
        </p:nvPicPr>
        <p:blipFill>
          <a:blip r:embed="rId3"/>
          <a:stretch>
            <a:fillRect/>
          </a:stretch>
        </p:blipFill>
        <p:spPr>
          <a:xfrm>
            <a:off x="7330988" y="1977618"/>
            <a:ext cx="593539" cy="555653"/>
          </a:xfrm>
          <a:prstGeom prst="rect">
            <a:avLst/>
          </a:prstGeom>
        </p:spPr>
      </p:pic>
      <p:sp>
        <p:nvSpPr>
          <p:cNvPr id="46" name="Hộp Văn bản 45">
            <a:extLst>
              <a:ext uri="{FF2B5EF4-FFF2-40B4-BE49-F238E27FC236}">
                <a16:creationId xmlns:a16="http://schemas.microsoft.com/office/drawing/2014/main" id="{80D532F7-B511-CAEA-EC8F-42DC518A3766}"/>
              </a:ext>
            </a:extLst>
          </p:cNvPr>
          <p:cNvSpPr txBox="1"/>
          <p:nvPr/>
        </p:nvSpPr>
        <p:spPr>
          <a:xfrm>
            <a:off x="6617540" y="1631427"/>
            <a:ext cx="2031325"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Structure element B</a:t>
            </a:r>
          </a:p>
        </p:txBody>
      </p:sp>
      <p:sp>
        <p:nvSpPr>
          <p:cNvPr id="54" name="Hộp Văn bản 53">
            <a:extLst>
              <a:ext uri="{FF2B5EF4-FFF2-40B4-BE49-F238E27FC236}">
                <a16:creationId xmlns:a16="http://schemas.microsoft.com/office/drawing/2014/main" id="{6109FE42-B3D8-5BC0-2EBF-CFB35C14926E}"/>
              </a:ext>
            </a:extLst>
          </p:cNvPr>
          <p:cNvSpPr txBox="1"/>
          <p:nvPr/>
        </p:nvSpPr>
        <p:spPr>
          <a:xfrm>
            <a:off x="964766" y="4742385"/>
            <a:ext cx="2698175" cy="923330"/>
          </a:xfrm>
          <a:prstGeom prst="rect">
            <a:avLst/>
          </a:prstGeom>
          <a:noFill/>
        </p:spPr>
        <p:txBody>
          <a:bodyPr wrap="none" rtlCol="0">
            <a:spAutoFit/>
          </a:bodyPr>
          <a:lstStyle/>
          <a:p>
            <a:r>
              <a:rPr lang="en-US" b="1" dirty="0">
                <a:latin typeface="Times New Roman" panose="02020603050405020304" pitchFamily="18" charset="0"/>
                <a:cs typeface="Times New Roman" panose="02020603050405020304" pitchFamily="18" charset="0"/>
              </a:rPr>
              <a:t>Step 1: Dilation</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Fill holes or gaps.</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Connect nearby objects.</a:t>
            </a:r>
          </a:p>
        </p:txBody>
      </p:sp>
      <p:sp>
        <p:nvSpPr>
          <p:cNvPr id="56" name="Hộp Văn bản 55">
            <a:extLst>
              <a:ext uri="{FF2B5EF4-FFF2-40B4-BE49-F238E27FC236}">
                <a16:creationId xmlns:a16="http://schemas.microsoft.com/office/drawing/2014/main" id="{85159DAC-EC78-8294-3433-6CF21F630163}"/>
              </a:ext>
            </a:extLst>
          </p:cNvPr>
          <p:cNvSpPr txBox="1"/>
          <p:nvPr/>
        </p:nvSpPr>
        <p:spPr>
          <a:xfrm>
            <a:off x="1360821" y="3835438"/>
            <a:ext cx="1576072"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Original image</a:t>
            </a:r>
          </a:p>
        </p:txBody>
      </p:sp>
      <p:sp>
        <p:nvSpPr>
          <p:cNvPr id="57" name="Hộp Văn bản 56">
            <a:extLst>
              <a:ext uri="{FF2B5EF4-FFF2-40B4-BE49-F238E27FC236}">
                <a16:creationId xmlns:a16="http://schemas.microsoft.com/office/drawing/2014/main" id="{A4291287-4784-E4E7-EC1A-9C353A7D9424}"/>
              </a:ext>
            </a:extLst>
          </p:cNvPr>
          <p:cNvSpPr txBox="1"/>
          <p:nvPr/>
        </p:nvSpPr>
        <p:spPr>
          <a:xfrm>
            <a:off x="8418043" y="3800273"/>
            <a:ext cx="2178802" cy="646331"/>
          </a:xfrm>
          <a:prstGeom prst="rect">
            <a:avLst/>
          </a:prstGeom>
          <a:noFill/>
        </p:spPr>
        <p:txBody>
          <a:bodyPr wrap="none" rtlCol="0">
            <a:spAutoFit/>
          </a:bodyPr>
          <a:lstStyle/>
          <a:p>
            <a:pPr algn="ctr"/>
            <a:r>
              <a:rPr lang="en-US" dirty="0">
                <a:latin typeface="Times New Roman" panose="02020603050405020304" pitchFamily="18" charset="0"/>
                <a:cs typeface="Times New Roman" panose="02020603050405020304" pitchFamily="18" charset="0"/>
              </a:rPr>
              <a:t>Result after applying </a:t>
            </a:r>
          </a:p>
          <a:p>
            <a:pPr algn="ctr"/>
            <a:r>
              <a:rPr lang="en-US" dirty="0">
                <a:latin typeface="Times New Roman" panose="02020603050405020304" pitchFamily="18" charset="0"/>
                <a:cs typeface="Times New Roman" panose="02020603050405020304" pitchFamily="18" charset="0"/>
              </a:rPr>
              <a:t>Closing operation</a:t>
            </a:r>
          </a:p>
        </p:txBody>
      </p:sp>
      <p:sp>
        <p:nvSpPr>
          <p:cNvPr id="58" name="Hộp Văn bản 57">
            <a:extLst>
              <a:ext uri="{FF2B5EF4-FFF2-40B4-BE49-F238E27FC236}">
                <a16:creationId xmlns:a16="http://schemas.microsoft.com/office/drawing/2014/main" id="{1DCD4EAA-9FCC-246A-A1EA-7AF306446C1B}"/>
              </a:ext>
            </a:extLst>
          </p:cNvPr>
          <p:cNvSpPr txBox="1"/>
          <p:nvPr/>
        </p:nvSpPr>
        <p:spPr>
          <a:xfrm>
            <a:off x="5531202" y="4522600"/>
            <a:ext cx="6660798" cy="923330"/>
          </a:xfrm>
          <a:prstGeom prst="rect">
            <a:avLst/>
          </a:prstGeom>
          <a:noFill/>
        </p:spPr>
        <p:txBody>
          <a:bodyPr wrap="none" rtlCol="0">
            <a:spAutoFit/>
          </a:bodyPr>
          <a:lstStyle/>
          <a:p>
            <a:r>
              <a:rPr lang="en-US" b="1" dirty="0">
                <a:latin typeface="Times New Roman" panose="02020603050405020304" pitchFamily="18" charset="0"/>
                <a:cs typeface="Times New Roman" panose="02020603050405020304" pitchFamily="18" charset="0"/>
              </a:rPr>
              <a:t>Step 2: Erosion</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shrink the objects back to their original size, </a:t>
            </a:r>
          </a:p>
          <a:p>
            <a:r>
              <a:rPr lang="en-US" dirty="0">
                <a:latin typeface="Times New Roman" panose="02020603050405020304" pitchFamily="18" charset="0"/>
                <a:cs typeface="Times New Roman" panose="02020603050405020304" pitchFamily="18" charset="0"/>
              </a:rPr>
              <a:t>while maintaining the connections and filled areas created by dilation.</a:t>
            </a:r>
          </a:p>
        </p:txBody>
      </p:sp>
      <p:pic>
        <p:nvPicPr>
          <p:cNvPr id="4" name="Hình ảnh 3">
            <a:extLst>
              <a:ext uri="{FF2B5EF4-FFF2-40B4-BE49-F238E27FC236}">
                <a16:creationId xmlns:a16="http://schemas.microsoft.com/office/drawing/2014/main" id="{EFEF5EA1-0CAF-E8A8-6329-2C83859FA81F}"/>
              </a:ext>
            </a:extLst>
          </p:cNvPr>
          <p:cNvPicPr>
            <a:picLocks noChangeAspect="1"/>
          </p:cNvPicPr>
          <p:nvPr/>
        </p:nvPicPr>
        <p:blipFill>
          <a:blip r:embed="rId4"/>
          <a:stretch>
            <a:fillRect/>
          </a:stretch>
        </p:blipFill>
        <p:spPr>
          <a:xfrm>
            <a:off x="1210624" y="2046854"/>
            <a:ext cx="1926566" cy="1787260"/>
          </a:xfrm>
          <a:prstGeom prst="rect">
            <a:avLst/>
          </a:prstGeom>
        </p:spPr>
      </p:pic>
      <p:pic>
        <p:nvPicPr>
          <p:cNvPr id="6" name="Hình ảnh 5">
            <a:extLst>
              <a:ext uri="{FF2B5EF4-FFF2-40B4-BE49-F238E27FC236}">
                <a16:creationId xmlns:a16="http://schemas.microsoft.com/office/drawing/2014/main" id="{1C22C545-28E6-F5B8-8B9D-7985D3070BCB}"/>
              </a:ext>
            </a:extLst>
          </p:cNvPr>
          <p:cNvPicPr>
            <a:picLocks noChangeAspect="1"/>
          </p:cNvPicPr>
          <p:nvPr/>
        </p:nvPicPr>
        <p:blipFill>
          <a:blip r:embed="rId5"/>
          <a:stretch>
            <a:fillRect/>
          </a:stretch>
        </p:blipFill>
        <p:spPr>
          <a:xfrm>
            <a:off x="4815639" y="2046853"/>
            <a:ext cx="1921686" cy="1784424"/>
          </a:xfrm>
          <a:prstGeom prst="rect">
            <a:avLst/>
          </a:prstGeom>
        </p:spPr>
      </p:pic>
      <p:pic>
        <p:nvPicPr>
          <p:cNvPr id="10" name="Hình ảnh 9">
            <a:extLst>
              <a:ext uri="{FF2B5EF4-FFF2-40B4-BE49-F238E27FC236}">
                <a16:creationId xmlns:a16="http://schemas.microsoft.com/office/drawing/2014/main" id="{7F506185-C71A-9966-1737-7E22425F10F6}"/>
              </a:ext>
            </a:extLst>
          </p:cNvPr>
          <p:cNvPicPr>
            <a:picLocks noChangeAspect="1"/>
          </p:cNvPicPr>
          <p:nvPr/>
        </p:nvPicPr>
        <p:blipFill>
          <a:blip r:embed="rId6"/>
          <a:stretch>
            <a:fillRect/>
          </a:stretch>
        </p:blipFill>
        <p:spPr>
          <a:xfrm>
            <a:off x="8518191" y="2022021"/>
            <a:ext cx="1978506" cy="1831723"/>
          </a:xfrm>
          <a:prstGeom prst="rect">
            <a:avLst/>
          </a:prstGeom>
        </p:spPr>
      </p:pic>
      <p:pic>
        <p:nvPicPr>
          <p:cNvPr id="16" name="Hình ảnh 15">
            <a:extLst>
              <a:ext uri="{FF2B5EF4-FFF2-40B4-BE49-F238E27FC236}">
                <a16:creationId xmlns:a16="http://schemas.microsoft.com/office/drawing/2014/main" id="{C20993DE-DAAB-6071-5E2B-4F439F8E76AB}"/>
              </a:ext>
            </a:extLst>
          </p:cNvPr>
          <p:cNvPicPr>
            <a:picLocks noChangeAspect="1"/>
          </p:cNvPicPr>
          <p:nvPr/>
        </p:nvPicPr>
        <p:blipFill>
          <a:blip r:embed="rId7"/>
          <a:stretch>
            <a:fillRect/>
          </a:stretch>
        </p:blipFill>
        <p:spPr>
          <a:xfrm>
            <a:off x="4255436" y="873102"/>
            <a:ext cx="3372321" cy="504895"/>
          </a:xfrm>
          <a:prstGeom prst="rect">
            <a:avLst/>
          </a:prstGeom>
        </p:spPr>
      </p:pic>
    </p:spTree>
    <p:extLst>
      <p:ext uri="{BB962C8B-B14F-4D97-AF65-F5344CB8AC3E}">
        <p14:creationId xmlns:p14="http://schemas.microsoft.com/office/powerpoint/2010/main" val="29140853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1078E32-977D-265B-C6A0-B8EA870FB63D}"/>
              </a:ext>
            </a:extLst>
          </p:cNvPr>
          <p:cNvSpPr txBox="1"/>
          <p:nvPr/>
        </p:nvSpPr>
        <p:spPr>
          <a:xfrm>
            <a:off x="3031332" y="2105561"/>
            <a:ext cx="6129336" cy="1323439"/>
          </a:xfrm>
          <a:prstGeom prst="rect">
            <a:avLst/>
          </a:prstGeom>
          <a:noFill/>
        </p:spPr>
        <p:txBody>
          <a:bodyPr wrap="square">
            <a:spAutoFit/>
          </a:bodyPr>
          <a:lstStyle/>
          <a:p>
            <a:pPr algn="ctr"/>
            <a:r>
              <a:rPr lang="en-US" sz="4000" b="1" dirty="0"/>
              <a:t>MORPHOLOGICAL IMAGE PROCESSING</a:t>
            </a:r>
          </a:p>
        </p:txBody>
      </p:sp>
    </p:spTree>
    <p:extLst>
      <p:ext uri="{BB962C8B-B14F-4D97-AF65-F5344CB8AC3E}">
        <p14:creationId xmlns:p14="http://schemas.microsoft.com/office/powerpoint/2010/main" val="17374147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Hình ảnh 42">
            <a:extLst>
              <a:ext uri="{FF2B5EF4-FFF2-40B4-BE49-F238E27FC236}">
                <a16:creationId xmlns:a16="http://schemas.microsoft.com/office/drawing/2014/main" id="{81BD0C95-157F-DB0D-ECA6-17CCFA43795F}"/>
              </a:ext>
            </a:extLst>
          </p:cNvPr>
          <p:cNvPicPr>
            <a:picLocks noChangeAspect="1"/>
          </p:cNvPicPr>
          <p:nvPr/>
        </p:nvPicPr>
        <p:blipFill>
          <a:blip r:embed="rId3"/>
          <a:stretch>
            <a:fillRect/>
          </a:stretch>
        </p:blipFill>
        <p:spPr>
          <a:xfrm>
            <a:off x="7620394" y="3347321"/>
            <a:ext cx="1137175" cy="273607"/>
          </a:xfrm>
          <a:prstGeom prst="rect">
            <a:avLst/>
          </a:prstGeom>
        </p:spPr>
      </p:pic>
      <p:sp>
        <p:nvSpPr>
          <p:cNvPr id="2" name="Tiêu đề 1">
            <a:extLst>
              <a:ext uri="{FF2B5EF4-FFF2-40B4-BE49-F238E27FC236}">
                <a16:creationId xmlns:a16="http://schemas.microsoft.com/office/drawing/2014/main" id="{27488F91-BF5B-5361-2720-976E58CAAA30}"/>
              </a:ext>
            </a:extLst>
          </p:cNvPr>
          <p:cNvSpPr>
            <a:spLocks noGrp="1"/>
          </p:cNvSpPr>
          <p:nvPr>
            <p:ph type="title"/>
          </p:nvPr>
        </p:nvSpPr>
        <p:spPr/>
        <p:txBody>
          <a:bodyPr/>
          <a:lstStyle/>
          <a:p>
            <a:r>
              <a:rPr lang="en-US" dirty="0"/>
              <a:t>Program to process fingerprint images</a:t>
            </a:r>
          </a:p>
        </p:txBody>
      </p:sp>
      <p:pic>
        <p:nvPicPr>
          <p:cNvPr id="5" name="Hình ảnh 4">
            <a:extLst>
              <a:ext uri="{FF2B5EF4-FFF2-40B4-BE49-F238E27FC236}">
                <a16:creationId xmlns:a16="http://schemas.microsoft.com/office/drawing/2014/main" id="{34D293C1-D565-DA7F-70A1-04F60840A358}"/>
              </a:ext>
            </a:extLst>
          </p:cNvPr>
          <p:cNvPicPr>
            <a:picLocks noChangeAspect="1"/>
          </p:cNvPicPr>
          <p:nvPr/>
        </p:nvPicPr>
        <p:blipFill>
          <a:blip r:embed="rId4"/>
          <a:stretch>
            <a:fillRect/>
          </a:stretch>
        </p:blipFill>
        <p:spPr>
          <a:xfrm>
            <a:off x="745339" y="821531"/>
            <a:ext cx="3030279" cy="2286000"/>
          </a:xfrm>
          <a:prstGeom prst="rect">
            <a:avLst/>
          </a:prstGeom>
        </p:spPr>
      </p:pic>
      <p:pic>
        <p:nvPicPr>
          <p:cNvPr id="7" name="Hình ảnh 6">
            <a:extLst>
              <a:ext uri="{FF2B5EF4-FFF2-40B4-BE49-F238E27FC236}">
                <a16:creationId xmlns:a16="http://schemas.microsoft.com/office/drawing/2014/main" id="{86C5647F-DBD6-FF64-FA7C-9DF4DE3007A3}"/>
              </a:ext>
            </a:extLst>
          </p:cNvPr>
          <p:cNvPicPr>
            <a:picLocks noChangeAspect="1"/>
          </p:cNvPicPr>
          <p:nvPr/>
        </p:nvPicPr>
        <p:blipFill>
          <a:blip r:embed="rId5"/>
          <a:stretch>
            <a:fillRect/>
          </a:stretch>
        </p:blipFill>
        <p:spPr>
          <a:xfrm>
            <a:off x="4715154" y="821531"/>
            <a:ext cx="3024664" cy="2286000"/>
          </a:xfrm>
          <a:prstGeom prst="rect">
            <a:avLst/>
          </a:prstGeom>
        </p:spPr>
      </p:pic>
      <p:pic>
        <p:nvPicPr>
          <p:cNvPr id="9" name="Hình ảnh 8">
            <a:extLst>
              <a:ext uri="{FF2B5EF4-FFF2-40B4-BE49-F238E27FC236}">
                <a16:creationId xmlns:a16="http://schemas.microsoft.com/office/drawing/2014/main" id="{3108A1DF-97D7-A515-2C04-1ED31087B101}"/>
              </a:ext>
            </a:extLst>
          </p:cNvPr>
          <p:cNvPicPr>
            <a:picLocks noChangeAspect="1"/>
          </p:cNvPicPr>
          <p:nvPr/>
        </p:nvPicPr>
        <p:blipFill>
          <a:blip r:embed="rId6"/>
          <a:stretch>
            <a:fillRect/>
          </a:stretch>
        </p:blipFill>
        <p:spPr>
          <a:xfrm>
            <a:off x="8679354" y="821531"/>
            <a:ext cx="3021558" cy="2286000"/>
          </a:xfrm>
          <a:prstGeom prst="rect">
            <a:avLst/>
          </a:prstGeom>
        </p:spPr>
      </p:pic>
      <p:pic>
        <p:nvPicPr>
          <p:cNvPr id="11" name="Hình ảnh 10">
            <a:extLst>
              <a:ext uri="{FF2B5EF4-FFF2-40B4-BE49-F238E27FC236}">
                <a16:creationId xmlns:a16="http://schemas.microsoft.com/office/drawing/2014/main" id="{FDA0455D-242E-0995-6102-2873235AB780}"/>
              </a:ext>
            </a:extLst>
          </p:cNvPr>
          <p:cNvPicPr>
            <a:picLocks noChangeAspect="1"/>
          </p:cNvPicPr>
          <p:nvPr/>
        </p:nvPicPr>
        <p:blipFill>
          <a:blip r:embed="rId7"/>
          <a:stretch>
            <a:fillRect/>
          </a:stretch>
        </p:blipFill>
        <p:spPr>
          <a:xfrm>
            <a:off x="8674546" y="3872389"/>
            <a:ext cx="3026366" cy="2286000"/>
          </a:xfrm>
          <a:prstGeom prst="rect">
            <a:avLst/>
          </a:prstGeom>
        </p:spPr>
      </p:pic>
      <p:pic>
        <p:nvPicPr>
          <p:cNvPr id="13" name="Hình ảnh 12">
            <a:extLst>
              <a:ext uri="{FF2B5EF4-FFF2-40B4-BE49-F238E27FC236}">
                <a16:creationId xmlns:a16="http://schemas.microsoft.com/office/drawing/2014/main" id="{21A9C356-FA8D-38A6-0D2C-96CA9E79C093}"/>
              </a:ext>
            </a:extLst>
          </p:cNvPr>
          <p:cNvPicPr>
            <a:picLocks noChangeAspect="1"/>
          </p:cNvPicPr>
          <p:nvPr/>
        </p:nvPicPr>
        <p:blipFill>
          <a:blip r:embed="rId8"/>
          <a:stretch>
            <a:fillRect/>
          </a:stretch>
        </p:blipFill>
        <p:spPr>
          <a:xfrm>
            <a:off x="4716630" y="3860717"/>
            <a:ext cx="3023188" cy="2286000"/>
          </a:xfrm>
          <a:prstGeom prst="rect">
            <a:avLst/>
          </a:prstGeom>
        </p:spPr>
      </p:pic>
      <p:pic>
        <p:nvPicPr>
          <p:cNvPr id="15" name="Hình ảnh 14">
            <a:extLst>
              <a:ext uri="{FF2B5EF4-FFF2-40B4-BE49-F238E27FC236}">
                <a16:creationId xmlns:a16="http://schemas.microsoft.com/office/drawing/2014/main" id="{EA7F4E09-AC67-A777-4BE1-414376FF41B7}"/>
              </a:ext>
            </a:extLst>
          </p:cNvPr>
          <p:cNvPicPr>
            <a:picLocks noChangeAspect="1"/>
          </p:cNvPicPr>
          <p:nvPr/>
        </p:nvPicPr>
        <p:blipFill>
          <a:blip r:embed="rId9"/>
          <a:stretch>
            <a:fillRect/>
          </a:stretch>
        </p:blipFill>
        <p:spPr>
          <a:xfrm>
            <a:off x="745339" y="3872389"/>
            <a:ext cx="3018939" cy="2286000"/>
          </a:xfrm>
          <a:prstGeom prst="rect">
            <a:avLst/>
          </a:prstGeom>
        </p:spPr>
      </p:pic>
      <p:sp>
        <p:nvSpPr>
          <p:cNvPr id="18" name="Hộp Văn bản 17">
            <a:extLst>
              <a:ext uri="{FF2B5EF4-FFF2-40B4-BE49-F238E27FC236}">
                <a16:creationId xmlns:a16="http://schemas.microsoft.com/office/drawing/2014/main" id="{F43103C1-B61E-65D8-7266-289650C333F5}"/>
              </a:ext>
            </a:extLst>
          </p:cNvPr>
          <p:cNvSpPr txBox="1"/>
          <p:nvPr/>
        </p:nvSpPr>
        <p:spPr>
          <a:xfrm>
            <a:off x="1323694" y="3107531"/>
            <a:ext cx="1588897"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Original Image</a:t>
            </a:r>
          </a:p>
        </p:txBody>
      </p:sp>
      <p:sp>
        <p:nvSpPr>
          <p:cNvPr id="19" name="Hộp Văn bản 18">
            <a:extLst>
              <a:ext uri="{FF2B5EF4-FFF2-40B4-BE49-F238E27FC236}">
                <a16:creationId xmlns:a16="http://schemas.microsoft.com/office/drawing/2014/main" id="{EB6614C2-31F1-4EB8-AEA6-22F5B082CC1D}"/>
              </a:ext>
            </a:extLst>
          </p:cNvPr>
          <p:cNvSpPr txBox="1"/>
          <p:nvPr/>
        </p:nvSpPr>
        <p:spPr>
          <a:xfrm>
            <a:off x="5503570" y="3107531"/>
            <a:ext cx="1447832"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Binary Image</a:t>
            </a:r>
          </a:p>
        </p:txBody>
      </p:sp>
      <p:sp>
        <p:nvSpPr>
          <p:cNvPr id="20" name="Hộp Văn bản 19">
            <a:extLst>
              <a:ext uri="{FF2B5EF4-FFF2-40B4-BE49-F238E27FC236}">
                <a16:creationId xmlns:a16="http://schemas.microsoft.com/office/drawing/2014/main" id="{5567A019-D1FA-B601-3181-B4C1BD7B866A}"/>
              </a:ext>
            </a:extLst>
          </p:cNvPr>
          <p:cNvSpPr txBox="1"/>
          <p:nvPr/>
        </p:nvSpPr>
        <p:spPr>
          <a:xfrm>
            <a:off x="3768527" y="1656754"/>
            <a:ext cx="912429" cy="307777"/>
          </a:xfrm>
          <a:prstGeom prst="rect">
            <a:avLst/>
          </a:prstGeom>
          <a:noFill/>
        </p:spPr>
        <p:txBody>
          <a:bodyPr wrap="none" rtlCol="0">
            <a:spAutoFit/>
          </a:bodyPr>
          <a:lstStyle/>
          <a:p>
            <a:r>
              <a:rPr lang="en-US" sz="1400" dirty="0">
                <a:latin typeface="Times New Roman" panose="02020603050405020304" pitchFamily="18" charset="0"/>
                <a:cs typeface="Times New Roman" panose="02020603050405020304" pitchFamily="18" charset="0"/>
              </a:rPr>
              <a:t>Threshold</a:t>
            </a:r>
          </a:p>
        </p:txBody>
      </p:sp>
      <p:cxnSp>
        <p:nvCxnSpPr>
          <p:cNvPr id="22" name="Đường kết nối Mũi tên Thẳng 21">
            <a:extLst>
              <a:ext uri="{FF2B5EF4-FFF2-40B4-BE49-F238E27FC236}">
                <a16:creationId xmlns:a16="http://schemas.microsoft.com/office/drawing/2014/main" id="{C1ACF21C-70AD-2D82-0971-034AB715F383}"/>
              </a:ext>
            </a:extLst>
          </p:cNvPr>
          <p:cNvCxnSpPr>
            <a:cxnSpLocks/>
            <a:stCxn id="5" idx="3"/>
            <a:endCxn id="7" idx="1"/>
          </p:cNvCxnSpPr>
          <p:nvPr/>
        </p:nvCxnSpPr>
        <p:spPr>
          <a:xfrm>
            <a:off x="3775618" y="1964531"/>
            <a:ext cx="93953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Đường kết nối Mũi tên Thẳng 24">
            <a:extLst>
              <a:ext uri="{FF2B5EF4-FFF2-40B4-BE49-F238E27FC236}">
                <a16:creationId xmlns:a16="http://schemas.microsoft.com/office/drawing/2014/main" id="{D854E886-01C3-646F-3C73-02A49A17A086}"/>
              </a:ext>
            </a:extLst>
          </p:cNvPr>
          <p:cNvCxnSpPr>
            <a:cxnSpLocks/>
          </p:cNvCxnSpPr>
          <p:nvPr/>
        </p:nvCxnSpPr>
        <p:spPr>
          <a:xfrm>
            <a:off x="7746909" y="1964531"/>
            <a:ext cx="93953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7" name="Hình ảnh 26">
            <a:extLst>
              <a:ext uri="{FF2B5EF4-FFF2-40B4-BE49-F238E27FC236}">
                <a16:creationId xmlns:a16="http://schemas.microsoft.com/office/drawing/2014/main" id="{4ECE363B-3593-D11A-8EA8-64478706E68A}"/>
              </a:ext>
            </a:extLst>
          </p:cNvPr>
          <p:cNvPicPr>
            <a:picLocks noChangeAspect="1"/>
          </p:cNvPicPr>
          <p:nvPr/>
        </p:nvPicPr>
        <p:blipFill>
          <a:blip r:embed="rId10"/>
          <a:stretch>
            <a:fillRect/>
          </a:stretch>
        </p:blipFill>
        <p:spPr>
          <a:xfrm>
            <a:off x="7838330" y="1656754"/>
            <a:ext cx="728328" cy="260116"/>
          </a:xfrm>
          <a:prstGeom prst="rect">
            <a:avLst/>
          </a:prstGeom>
        </p:spPr>
      </p:pic>
      <p:pic>
        <p:nvPicPr>
          <p:cNvPr id="32" name="Hình ảnh 31">
            <a:extLst>
              <a:ext uri="{FF2B5EF4-FFF2-40B4-BE49-F238E27FC236}">
                <a16:creationId xmlns:a16="http://schemas.microsoft.com/office/drawing/2014/main" id="{18E9817B-63FE-51CC-54BB-FA759CA002B9}"/>
              </a:ext>
            </a:extLst>
          </p:cNvPr>
          <p:cNvPicPr>
            <a:picLocks noChangeAspect="1"/>
          </p:cNvPicPr>
          <p:nvPr/>
        </p:nvPicPr>
        <p:blipFill>
          <a:blip r:embed="rId11"/>
          <a:stretch>
            <a:fillRect/>
          </a:stretch>
        </p:blipFill>
        <p:spPr>
          <a:xfrm>
            <a:off x="9618581" y="3181547"/>
            <a:ext cx="2229161" cy="295316"/>
          </a:xfrm>
          <a:prstGeom prst="rect">
            <a:avLst/>
          </a:prstGeom>
        </p:spPr>
      </p:pic>
      <p:cxnSp>
        <p:nvCxnSpPr>
          <p:cNvPr id="34" name="Đường kết nối: Mũi tên Gấp khúc 33">
            <a:extLst>
              <a:ext uri="{FF2B5EF4-FFF2-40B4-BE49-F238E27FC236}">
                <a16:creationId xmlns:a16="http://schemas.microsoft.com/office/drawing/2014/main" id="{A708A1FF-3BC1-3753-BE5B-425560C415E8}"/>
              </a:ext>
            </a:extLst>
          </p:cNvPr>
          <p:cNvCxnSpPr>
            <a:cxnSpLocks/>
            <a:stCxn id="9" idx="3"/>
            <a:endCxn id="11" idx="3"/>
          </p:cNvCxnSpPr>
          <p:nvPr/>
        </p:nvCxnSpPr>
        <p:spPr>
          <a:xfrm>
            <a:off x="11700912" y="1964531"/>
            <a:ext cx="12700" cy="3050858"/>
          </a:xfrm>
          <a:prstGeom prst="bent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Đường kết nối: Mũi tên Gấp khúc 44">
            <a:extLst>
              <a:ext uri="{FF2B5EF4-FFF2-40B4-BE49-F238E27FC236}">
                <a16:creationId xmlns:a16="http://schemas.microsoft.com/office/drawing/2014/main" id="{BD7401B1-0DD3-992C-6890-A032D75DE84D}"/>
              </a:ext>
            </a:extLst>
          </p:cNvPr>
          <p:cNvCxnSpPr>
            <a:cxnSpLocks/>
          </p:cNvCxnSpPr>
          <p:nvPr/>
        </p:nvCxnSpPr>
        <p:spPr>
          <a:xfrm rot="16200000" flipV="1">
            <a:off x="8740255" y="1907032"/>
            <a:ext cx="12700" cy="3927223"/>
          </a:xfrm>
          <a:prstGeom prst="bent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Đường kết nối: Mũi tên Gấp khúc 47">
            <a:extLst>
              <a:ext uri="{FF2B5EF4-FFF2-40B4-BE49-F238E27FC236}">
                <a16:creationId xmlns:a16="http://schemas.microsoft.com/office/drawing/2014/main" id="{CA0B3EE4-0359-1EA2-AE15-CD8FA19C6A25}"/>
              </a:ext>
            </a:extLst>
          </p:cNvPr>
          <p:cNvCxnSpPr>
            <a:cxnSpLocks/>
          </p:cNvCxnSpPr>
          <p:nvPr/>
        </p:nvCxnSpPr>
        <p:spPr>
          <a:xfrm rot="16200000" flipV="1">
            <a:off x="4126038" y="1892902"/>
            <a:ext cx="12700" cy="3927223"/>
          </a:xfrm>
          <a:prstGeom prst="bentConnector3">
            <a:avLst>
              <a:gd name="adj1" fmla="val 1619984"/>
            </a:avLst>
          </a:prstGeom>
          <a:ln>
            <a:tailEnd type="triangle"/>
          </a:ln>
        </p:spPr>
        <p:style>
          <a:lnRef idx="1">
            <a:schemeClr val="accent1"/>
          </a:lnRef>
          <a:fillRef idx="0">
            <a:schemeClr val="accent1"/>
          </a:fillRef>
          <a:effectRef idx="0">
            <a:schemeClr val="accent1"/>
          </a:effectRef>
          <a:fontRef idx="minor">
            <a:schemeClr val="tx1"/>
          </a:fontRef>
        </p:style>
      </p:cxnSp>
      <p:pic>
        <p:nvPicPr>
          <p:cNvPr id="55" name="Hình ảnh 54">
            <a:extLst>
              <a:ext uri="{FF2B5EF4-FFF2-40B4-BE49-F238E27FC236}">
                <a16:creationId xmlns:a16="http://schemas.microsoft.com/office/drawing/2014/main" id="{23DD331E-C687-4992-DE44-01996D6CEE9E}"/>
              </a:ext>
            </a:extLst>
          </p:cNvPr>
          <p:cNvPicPr>
            <a:picLocks noChangeAspect="1"/>
          </p:cNvPicPr>
          <p:nvPr/>
        </p:nvPicPr>
        <p:blipFill>
          <a:blip r:embed="rId12"/>
          <a:stretch>
            <a:fillRect/>
          </a:stretch>
        </p:blipFill>
        <p:spPr>
          <a:xfrm>
            <a:off x="2912591" y="3429000"/>
            <a:ext cx="2260120" cy="208919"/>
          </a:xfrm>
          <a:prstGeom prst="rect">
            <a:avLst/>
          </a:prstGeom>
        </p:spPr>
      </p:pic>
      <p:sp>
        <p:nvSpPr>
          <p:cNvPr id="56" name="Hộp Văn bản 55">
            <a:extLst>
              <a:ext uri="{FF2B5EF4-FFF2-40B4-BE49-F238E27FC236}">
                <a16:creationId xmlns:a16="http://schemas.microsoft.com/office/drawing/2014/main" id="{E9985CE3-A868-F382-D193-76B13FAC684A}"/>
              </a:ext>
            </a:extLst>
          </p:cNvPr>
          <p:cNvSpPr txBox="1"/>
          <p:nvPr/>
        </p:nvSpPr>
        <p:spPr>
          <a:xfrm>
            <a:off x="1730856" y="6158389"/>
            <a:ext cx="774571"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Result</a:t>
            </a:r>
          </a:p>
        </p:txBody>
      </p:sp>
      <p:pic>
        <p:nvPicPr>
          <p:cNvPr id="58" name="Hình ảnh 57">
            <a:extLst>
              <a:ext uri="{FF2B5EF4-FFF2-40B4-BE49-F238E27FC236}">
                <a16:creationId xmlns:a16="http://schemas.microsoft.com/office/drawing/2014/main" id="{F072292D-87F8-686C-7F58-4664C411D2FC}"/>
              </a:ext>
            </a:extLst>
          </p:cNvPr>
          <p:cNvPicPr>
            <a:picLocks noChangeAspect="1"/>
          </p:cNvPicPr>
          <p:nvPr/>
        </p:nvPicPr>
        <p:blipFill>
          <a:blip r:embed="rId13"/>
          <a:stretch>
            <a:fillRect/>
          </a:stretch>
        </p:blipFill>
        <p:spPr>
          <a:xfrm>
            <a:off x="7904689" y="862199"/>
            <a:ext cx="718317" cy="605745"/>
          </a:xfrm>
          <a:prstGeom prst="rect">
            <a:avLst/>
          </a:prstGeom>
        </p:spPr>
      </p:pic>
    </p:spTree>
    <p:extLst>
      <p:ext uri="{BB962C8B-B14F-4D97-AF65-F5344CB8AC3E}">
        <p14:creationId xmlns:p14="http://schemas.microsoft.com/office/powerpoint/2010/main" val="18946860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슬라이드 번호 개체 틀 3"/>
          <p:cNvSpPr>
            <a:spLocks noGrp="1"/>
          </p:cNvSpPr>
          <p:nvPr>
            <p:ph type="sldNum" sz="quarter" idx="12"/>
          </p:nvPr>
        </p:nvSpPr>
        <p:spPr>
          <a:xfrm>
            <a:off x="5687573" y="6445971"/>
            <a:ext cx="683296" cy="365125"/>
          </a:xfrm>
          <a:prstGeom prst="rect">
            <a:avLst/>
          </a:prstGeom>
        </p:spPr>
        <p:txBody>
          <a:bodyPr vert="horz" lIns="91440" tIns="45720" rIns="91440" bIns="45720" rtlCol="0" anchor="ctr"/>
          <a:lstStyle>
            <a:defPPr>
              <a:defRPr lang="en-US"/>
            </a:defPPr>
            <a:lvl1pPr marL="0" algn="r" defTabSz="914400" rtl="0" eaLnBrk="1" latinLnBrk="0" hangingPunct="1">
              <a:defRPr sz="1335" kern="1200">
                <a:solidFill>
                  <a:schemeClr val="bg1">
                    <a:lumMod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200" latinLnBrk="1"/>
            <a:fld id="{0AE8A381-81F1-40BF-A1F3-1F818F8B7375}" type="slidenum">
              <a:rPr lang="ko-KR" altLang="en-US" smtClean="0"/>
              <a:pPr defTabSz="1219200" latinLnBrk="1"/>
              <a:t>21</a:t>
            </a:fld>
            <a:endParaRPr lang="ko-KR" altLang="en-US" dirty="0">
              <a:solidFill>
                <a:prstClr val="white">
                  <a:lumMod val="50000"/>
                </a:prstClr>
              </a:solidFill>
              <a:latin typeface="Malgun Gothic"/>
              <a:ea typeface="Malgun Gothic" pitchFamily="50" charset="-127"/>
            </a:endParaRPr>
          </a:p>
        </p:txBody>
      </p:sp>
      <p:sp>
        <p:nvSpPr>
          <p:cNvPr id="5" name="任意多边形: 形状 7"/>
          <p:cNvSpPr/>
          <p:nvPr/>
        </p:nvSpPr>
        <p:spPr>
          <a:xfrm flipH="1" flipV="1">
            <a:off x="1" y="5157144"/>
            <a:ext cx="1420284" cy="567267"/>
          </a:xfrm>
          <a:custGeom>
            <a:avLst/>
            <a:gdLst>
              <a:gd name="connsiteX0" fmla="*/ 1419763 w 1419763"/>
              <a:gd name="connsiteY0" fmla="*/ 569306 h 569306"/>
              <a:gd name="connsiteX1" fmla="*/ 856652 w 1419763"/>
              <a:gd name="connsiteY1" fmla="*/ 569306 h 569306"/>
              <a:gd name="connsiteX2" fmla="*/ 673277 w 1419763"/>
              <a:gd name="connsiteY2" fmla="*/ 569306 h 569306"/>
              <a:gd name="connsiteX3" fmla="*/ 0 w 1419763"/>
              <a:gd name="connsiteY3" fmla="*/ 569306 h 569306"/>
              <a:gd name="connsiteX4" fmla="*/ 142327 w 1419763"/>
              <a:gd name="connsiteY4" fmla="*/ 0 h 569306"/>
              <a:gd name="connsiteX5" fmla="*/ 673277 w 1419763"/>
              <a:gd name="connsiteY5" fmla="*/ 0 h 569306"/>
              <a:gd name="connsiteX6" fmla="*/ 998978 w 1419763"/>
              <a:gd name="connsiteY6" fmla="*/ 0 h 569306"/>
              <a:gd name="connsiteX7" fmla="*/ 1419763 w 1419763"/>
              <a:gd name="connsiteY7" fmla="*/ 0 h 569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19763" h="569306">
                <a:moveTo>
                  <a:pt x="1419763" y="569306"/>
                </a:moveTo>
                <a:lnTo>
                  <a:pt x="856652" y="569306"/>
                </a:lnTo>
                <a:lnTo>
                  <a:pt x="673277" y="569306"/>
                </a:lnTo>
                <a:lnTo>
                  <a:pt x="0" y="569306"/>
                </a:lnTo>
                <a:lnTo>
                  <a:pt x="142327" y="0"/>
                </a:lnTo>
                <a:lnTo>
                  <a:pt x="673277" y="0"/>
                </a:lnTo>
                <a:lnTo>
                  <a:pt x="998978" y="0"/>
                </a:lnTo>
                <a:lnTo>
                  <a:pt x="1419763" y="0"/>
                </a:lnTo>
                <a:close/>
              </a:path>
            </a:pathLst>
          </a:custGeom>
          <a:solidFill>
            <a:srgbClr val="D52B25"/>
          </a:solidFill>
          <a:ln w="50800" cap="flat" cmpd="sng" algn="ctr">
            <a:noFill/>
            <a:prstDash val="solid"/>
            <a:miter lim="800000"/>
          </a:ln>
          <a:effectLst/>
        </p:spPr>
        <p:txBody>
          <a:bodyPr anchor="ctr"/>
          <a:lstStyle/>
          <a:p>
            <a:pPr algn="ctr" defTabSz="1219200">
              <a:defRPr/>
            </a:pPr>
            <a:endParaRPr lang="zh-CN" altLang="en-US" kern="0" noProof="1">
              <a:solidFill>
                <a:srgbClr val="D52B25"/>
              </a:solidFill>
              <a:latin typeface="等线"/>
              <a:ea typeface="等线"/>
            </a:endParaRPr>
          </a:p>
        </p:txBody>
      </p:sp>
      <p:grpSp>
        <p:nvGrpSpPr>
          <p:cNvPr id="6" name="그룹 5"/>
          <p:cNvGrpSpPr/>
          <p:nvPr/>
        </p:nvGrpSpPr>
        <p:grpSpPr>
          <a:xfrm>
            <a:off x="2891702" y="5129161"/>
            <a:ext cx="2477739" cy="669199"/>
            <a:chOff x="2165350" y="4106863"/>
            <a:chExt cx="1858304" cy="501899"/>
          </a:xfrm>
        </p:grpSpPr>
        <p:cxnSp>
          <p:nvCxnSpPr>
            <p:cNvPr id="7" name="Straight Connector 38"/>
            <p:cNvCxnSpPr/>
            <p:nvPr/>
          </p:nvCxnSpPr>
          <p:spPr>
            <a:xfrm>
              <a:off x="2165350" y="4130675"/>
              <a:ext cx="0" cy="312738"/>
            </a:xfrm>
            <a:prstGeom prst="line">
              <a:avLst/>
            </a:prstGeom>
            <a:noFill/>
            <a:ln w="6350" cap="flat" cmpd="sng" algn="ctr">
              <a:solidFill>
                <a:srgbClr val="4472C4"/>
              </a:solidFill>
              <a:prstDash val="solid"/>
              <a:miter lim="800000"/>
            </a:ln>
            <a:effectLst/>
          </p:spPr>
        </p:cxnSp>
        <p:sp>
          <p:nvSpPr>
            <p:cNvPr id="8" name="TextBox 4"/>
            <p:cNvSpPr txBox="1">
              <a:spLocks noChangeArrowheads="1"/>
            </p:cNvSpPr>
            <p:nvPr/>
          </p:nvSpPr>
          <p:spPr bwMode="auto">
            <a:xfrm>
              <a:off x="2187575" y="4106863"/>
              <a:ext cx="1836079" cy="346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defTabSz="1219200">
                <a:defRPr/>
              </a:pPr>
              <a:r>
                <a:rPr lang="ko-KR" altLang="en-US" sz="2400" b="1" kern="0" dirty="0">
                  <a:solidFill>
                    <a:srgbClr val="70AD47">
                      <a:lumMod val="50000"/>
                    </a:srgbClr>
                  </a:solidFill>
                  <a:latin typeface="Malgun Gothic"/>
                  <a:ea typeface="Malgun Gothic" pitchFamily="50" charset="-127"/>
                </a:rPr>
                <a:t>주식회사 자비스</a:t>
              </a:r>
              <a:endParaRPr lang="zh-CN" altLang="en-US" sz="2400" b="1" kern="0" dirty="0">
                <a:solidFill>
                  <a:srgbClr val="70AD47">
                    <a:lumMod val="50000"/>
                  </a:srgbClr>
                </a:solidFill>
                <a:latin typeface="Malgun Gothic"/>
                <a:ea typeface="等线"/>
              </a:endParaRPr>
            </a:p>
          </p:txBody>
        </p:sp>
        <p:sp>
          <p:nvSpPr>
            <p:cNvPr id="9" name="TextBox 4"/>
            <p:cNvSpPr txBox="1">
              <a:spLocks noChangeArrowheads="1"/>
            </p:cNvSpPr>
            <p:nvPr/>
          </p:nvSpPr>
          <p:spPr bwMode="auto">
            <a:xfrm>
              <a:off x="2194299" y="4385672"/>
              <a:ext cx="954829" cy="2230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defTabSz="1219200">
                <a:defRPr/>
              </a:pPr>
              <a:r>
                <a:rPr lang="en-US" altLang="zh-CN" sz="1335" kern="0" dirty="0">
                  <a:solidFill>
                    <a:prstClr val="black">
                      <a:lumMod val="85000"/>
                      <a:lumOff val="15000"/>
                    </a:prstClr>
                  </a:solidFill>
                  <a:latin typeface="Malgun Gothic"/>
                  <a:ea typeface="等线 Light"/>
                </a:rPr>
                <a:t>XAVIS Co,.Ltd.</a:t>
              </a:r>
              <a:endParaRPr lang="zh-CN" altLang="en-US" sz="2400" kern="0" dirty="0">
                <a:solidFill>
                  <a:prstClr val="black">
                    <a:lumMod val="85000"/>
                    <a:lumOff val="15000"/>
                  </a:prstClr>
                </a:solidFill>
                <a:latin typeface="Malgun Gothic"/>
                <a:ea typeface="等线"/>
              </a:endParaRPr>
            </a:p>
          </p:txBody>
        </p:sp>
      </p:grpSp>
      <p:sp>
        <p:nvSpPr>
          <p:cNvPr id="10" name="직사각형 9"/>
          <p:cNvSpPr/>
          <p:nvPr/>
        </p:nvSpPr>
        <p:spPr>
          <a:xfrm>
            <a:off x="1487616" y="5830733"/>
            <a:ext cx="4512376" cy="543867"/>
          </a:xfrm>
          <a:prstGeom prst="rect">
            <a:avLst/>
          </a:prstGeom>
        </p:spPr>
        <p:txBody>
          <a:bodyPr wrap="square">
            <a:spAutoFit/>
          </a:bodyPr>
          <a:lstStyle/>
          <a:p>
            <a:pPr defTabSz="1219200">
              <a:defRPr/>
            </a:pPr>
            <a:r>
              <a:rPr lang="en-US" altLang="ko-KR" sz="1465" b="1" kern="0" dirty="0">
                <a:solidFill>
                  <a:srgbClr val="002060"/>
                </a:solidFill>
                <a:latin typeface="Malgun Gothic"/>
                <a:ea typeface="Malgun Gothic" pitchFamily="50" charset="-127"/>
                <a:hlinkClick r:id="" action="ppaction://noaction"/>
              </a:rPr>
              <a:t>Tel:031-740-3800  Fax: 031-740-3802</a:t>
            </a:r>
            <a:endParaRPr lang="en-US" altLang="ko-KR" sz="1465" b="1" kern="0" dirty="0">
              <a:solidFill>
                <a:srgbClr val="002060"/>
              </a:solidFill>
              <a:latin typeface="Malgun Gothic"/>
              <a:ea typeface="Malgun Gothic" pitchFamily="50" charset="-127"/>
            </a:endParaRPr>
          </a:p>
          <a:p>
            <a:pPr defTabSz="1219200">
              <a:defRPr/>
            </a:pPr>
            <a:r>
              <a:rPr lang="en-US" altLang="ko-KR" sz="1465" b="1" kern="0" dirty="0">
                <a:solidFill>
                  <a:srgbClr val="002060"/>
                </a:solidFill>
                <a:latin typeface="Malgun Gothic"/>
                <a:ea typeface="Malgun Gothic" pitchFamily="50" charset="-127"/>
                <a:hlinkClick r:id="" action="ppaction://noaction"/>
              </a:rPr>
              <a:t>Email: xavis@xavis.co.kr  URL: www.xavis.co.kr</a:t>
            </a:r>
          </a:p>
        </p:txBody>
      </p:sp>
      <p:sp>
        <p:nvSpPr>
          <p:cNvPr id="11" name="椭圆 17"/>
          <p:cNvSpPr/>
          <p:nvPr/>
        </p:nvSpPr>
        <p:spPr bwMode="auto">
          <a:xfrm>
            <a:off x="5641071" y="1605820"/>
            <a:ext cx="1920000" cy="1920000"/>
          </a:xfrm>
          <a:prstGeom prst="ellipse">
            <a:avLst/>
          </a:prstGeom>
          <a:gradFill flip="none" rotWithShape="1">
            <a:gsLst>
              <a:gs pos="50000">
                <a:sysClr val="window" lastClr="FFFFFF">
                  <a:lumMod val="95000"/>
                </a:sysClr>
              </a:gs>
              <a:gs pos="100000">
                <a:sysClr val="window" lastClr="FFFFFF">
                  <a:lumMod val="75000"/>
                </a:sysClr>
              </a:gs>
              <a:gs pos="0">
                <a:sysClr val="window" lastClr="FFFFFF"/>
              </a:gs>
            </a:gsLst>
            <a:lin ang="18900000" scaled="0"/>
            <a:tileRect/>
          </a:gradFill>
          <a:ln w="38100" cap="flat" cmpd="sng" algn="ctr">
            <a:gradFill>
              <a:gsLst>
                <a:gs pos="100000">
                  <a:sysClr val="window" lastClr="FFFFFF">
                    <a:lumMod val="85000"/>
                  </a:sysClr>
                </a:gs>
                <a:gs pos="0">
                  <a:sysClr val="window" lastClr="FFFFFF"/>
                </a:gs>
              </a:gsLst>
              <a:lin ang="8100000" scaled="0"/>
            </a:gradFill>
            <a:prstDash val="solid"/>
            <a:miter lim="800000"/>
          </a:ln>
          <a:effectLst>
            <a:outerShdw blurRad="444500" dist="254000" dir="8100000" algn="tr" rotWithShape="0">
              <a:prstClr val="black">
                <a:alpha val="50000"/>
              </a:prstClr>
            </a:outerShdw>
          </a:effectLst>
        </p:spPr>
        <p:txBody>
          <a:bodyPr anchor="ctr"/>
          <a:lstStyle/>
          <a:p>
            <a:pPr algn="ctr" defTabSz="1219200">
              <a:defRPr/>
            </a:pPr>
            <a:endParaRPr lang="zh-CN" altLang="en-US" sz="2400" kern="0" noProof="1">
              <a:solidFill>
                <a:prstClr val="white"/>
              </a:solidFill>
              <a:latin typeface="等线"/>
              <a:ea typeface="等线"/>
            </a:endParaRPr>
          </a:p>
        </p:txBody>
      </p:sp>
      <p:sp>
        <p:nvSpPr>
          <p:cNvPr id="12" name="椭圆 20"/>
          <p:cNvSpPr/>
          <p:nvPr/>
        </p:nvSpPr>
        <p:spPr bwMode="auto">
          <a:xfrm>
            <a:off x="7409537" y="2324315"/>
            <a:ext cx="1920000" cy="1920000"/>
          </a:xfrm>
          <a:prstGeom prst="ellipse">
            <a:avLst/>
          </a:prstGeom>
          <a:gradFill flip="none" rotWithShape="1">
            <a:gsLst>
              <a:gs pos="50000">
                <a:sysClr val="window" lastClr="FFFFFF">
                  <a:lumMod val="95000"/>
                </a:sysClr>
              </a:gs>
              <a:gs pos="100000">
                <a:sysClr val="window" lastClr="FFFFFF">
                  <a:lumMod val="75000"/>
                </a:sysClr>
              </a:gs>
              <a:gs pos="0">
                <a:sysClr val="window" lastClr="FFFFFF"/>
              </a:gs>
            </a:gsLst>
            <a:lin ang="18900000" scaled="0"/>
            <a:tileRect/>
          </a:gradFill>
          <a:ln w="38100" cap="flat" cmpd="sng" algn="ctr">
            <a:gradFill>
              <a:gsLst>
                <a:gs pos="100000">
                  <a:sysClr val="window" lastClr="FFFFFF">
                    <a:lumMod val="85000"/>
                  </a:sysClr>
                </a:gs>
                <a:gs pos="0">
                  <a:sysClr val="window" lastClr="FFFFFF"/>
                </a:gs>
              </a:gsLst>
              <a:lin ang="8100000" scaled="0"/>
            </a:gradFill>
            <a:prstDash val="solid"/>
            <a:miter lim="800000"/>
          </a:ln>
          <a:effectLst>
            <a:outerShdw blurRad="444500" dist="254000" dir="8100000" algn="tr" rotWithShape="0">
              <a:prstClr val="black">
                <a:alpha val="50000"/>
              </a:prstClr>
            </a:outerShdw>
          </a:effectLst>
        </p:spPr>
        <p:txBody>
          <a:bodyPr anchor="ctr"/>
          <a:lstStyle/>
          <a:p>
            <a:pPr algn="ctr" defTabSz="1219200">
              <a:defRPr/>
            </a:pPr>
            <a:endParaRPr lang="zh-CN" altLang="en-US" sz="2400" kern="0" noProof="1">
              <a:solidFill>
                <a:prstClr val="white"/>
              </a:solidFill>
              <a:latin typeface="等线"/>
              <a:ea typeface="等线"/>
            </a:endParaRPr>
          </a:p>
        </p:txBody>
      </p:sp>
      <p:sp>
        <p:nvSpPr>
          <p:cNvPr id="13" name="椭圆 14"/>
          <p:cNvSpPr/>
          <p:nvPr/>
        </p:nvSpPr>
        <p:spPr bwMode="auto">
          <a:xfrm>
            <a:off x="4447287" y="2848261"/>
            <a:ext cx="1920000" cy="1920000"/>
          </a:xfrm>
          <a:prstGeom prst="ellipse">
            <a:avLst/>
          </a:prstGeom>
          <a:gradFill flip="none" rotWithShape="1">
            <a:gsLst>
              <a:gs pos="50000">
                <a:sysClr val="window" lastClr="FFFFFF">
                  <a:lumMod val="95000"/>
                </a:sysClr>
              </a:gs>
              <a:gs pos="100000">
                <a:sysClr val="window" lastClr="FFFFFF">
                  <a:lumMod val="75000"/>
                </a:sysClr>
              </a:gs>
              <a:gs pos="0">
                <a:sysClr val="window" lastClr="FFFFFF"/>
              </a:gs>
            </a:gsLst>
            <a:lin ang="18900000" scaled="0"/>
            <a:tileRect/>
          </a:gradFill>
          <a:ln w="38100" cap="flat" cmpd="sng" algn="ctr">
            <a:gradFill>
              <a:gsLst>
                <a:gs pos="100000">
                  <a:sysClr val="window" lastClr="FFFFFF">
                    <a:lumMod val="85000"/>
                  </a:sysClr>
                </a:gs>
                <a:gs pos="0">
                  <a:sysClr val="window" lastClr="FFFFFF"/>
                </a:gs>
              </a:gsLst>
              <a:lin ang="8100000" scaled="0"/>
            </a:gradFill>
            <a:prstDash val="solid"/>
            <a:miter lim="800000"/>
          </a:ln>
          <a:effectLst>
            <a:outerShdw blurRad="444500" dist="254000" dir="8100000" algn="tr" rotWithShape="0">
              <a:prstClr val="black">
                <a:alpha val="50000"/>
              </a:prstClr>
            </a:outerShdw>
          </a:effectLst>
        </p:spPr>
        <p:txBody>
          <a:bodyPr anchor="ctr"/>
          <a:lstStyle/>
          <a:p>
            <a:pPr algn="ctr" defTabSz="1219200">
              <a:defRPr/>
            </a:pPr>
            <a:endParaRPr lang="zh-CN" altLang="en-US" sz="2400" kern="0" noProof="1">
              <a:solidFill>
                <a:prstClr val="white"/>
              </a:solidFill>
              <a:latin typeface="等线"/>
              <a:ea typeface="等线"/>
            </a:endParaRPr>
          </a:p>
        </p:txBody>
      </p:sp>
      <p:sp>
        <p:nvSpPr>
          <p:cNvPr id="14" name="椭圆 2"/>
          <p:cNvSpPr/>
          <p:nvPr/>
        </p:nvSpPr>
        <p:spPr bwMode="auto">
          <a:xfrm>
            <a:off x="2959859" y="1894113"/>
            <a:ext cx="1920000" cy="1920000"/>
          </a:xfrm>
          <a:prstGeom prst="ellipse">
            <a:avLst/>
          </a:prstGeom>
          <a:gradFill flip="none" rotWithShape="1">
            <a:gsLst>
              <a:gs pos="50000">
                <a:sysClr val="window" lastClr="FFFFFF">
                  <a:lumMod val="95000"/>
                </a:sysClr>
              </a:gs>
              <a:gs pos="100000">
                <a:sysClr val="window" lastClr="FFFFFF">
                  <a:lumMod val="75000"/>
                </a:sysClr>
              </a:gs>
              <a:gs pos="0">
                <a:sysClr val="window" lastClr="FFFFFF"/>
              </a:gs>
            </a:gsLst>
            <a:lin ang="18900000" scaled="0"/>
            <a:tileRect/>
          </a:gradFill>
          <a:ln w="38100" cap="flat" cmpd="sng" algn="ctr">
            <a:gradFill>
              <a:gsLst>
                <a:gs pos="100000">
                  <a:sysClr val="window" lastClr="FFFFFF">
                    <a:lumMod val="85000"/>
                  </a:sysClr>
                </a:gs>
                <a:gs pos="0">
                  <a:sysClr val="window" lastClr="FFFFFF"/>
                </a:gs>
              </a:gsLst>
              <a:lin ang="8100000" scaled="0"/>
            </a:gradFill>
            <a:prstDash val="solid"/>
            <a:miter lim="800000"/>
          </a:ln>
          <a:effectLst>
            <a:outerShdw blurRad="444500" dist="254000" dir="8100000" algn="tr" rotWithShape="0">
              <a:prstClr val="black">
                <a:alpha val="50000"/>
              </a:prstClr>
            </a:outerShdw>
          </a:effectLst>
        </p:spPr>
        <p:txBody>
          <a:bodyPr anchor="ctr"/>
          <a:lstStyle/>
          <a:p>
            <a:pPr algn="ctr" defTabSz="1219200">
              <a:defRPr/>
            </a:pPr>
            <a:endParaRPr lang="zh-CN" altLang="en-US" sz="2400" kern="0" noProof="1">
              <a:solidFill>
                <a:prstClr val="white"/>
              </a:solidFill>
              <a:latin typeface="等线"/>
              <a:ea typeface="等线"/>
            </a:endParaRPr>
          </a:p>
        </p:txBody>
      </p:sp>
      <p:sp>
        <p:nvSpPr>
          <p:cNvPr id="15" name="MH_Other_4"/>
          <p:cNvSpPr/>
          <p:nvPr>
            <p:custDataLst>
              <p:tags r:id="rId1"/>
            </p:custDataLst>
          </p:nvPr>
        </p:nvSpPr>
        <p:spPr>
          <a:xfrm>
            <a:off x="8690037" y="4448307"/>
            <a:ext cx="576000" cy="576000"/>
          </a:xfrm>
          <a:prstGeom prst="ellipse">
            <a:avLst/>
          </a:prstGeom>
          <a:gradFill flip="none" rotWithShape="1">
            <a:gsLst>
              <a:gs pos="100000">
                <a:sysClr val="window" lastClr="FFFFFF"/>
              </a:gs>
              <a:gs pos="0">
                <a:srgbClr val="E0E0E0"/>
              </a:gs>
            </a:gsLst>
            <a:lin ang="8100000" scaled="0"/>
            <a:tileRect/>
          </a:gradFill>
          <a:ln w="15875" cap="flat" cmpd="sng" algn="ctr">
            <a:gradFill>
              <a:gsLst>
                <a:gs pos="100000">
                  <a:sysClr val="window" lastClr="FFFFFF">
                    <a:lumMod val="85000"/>
                  </a:sysClr>
                </a:gs>
                <a:gs pos="0">
                  <a:sysClr val="window" lastClr="FFFFFF"/>
                </a:gs>
              </a:gsLst>
              <a:lin ang="8100000" scaled="0"/>
            </a:gradFill>
            <a:prstDash val="solid"/>
            <a:miter lim="800000"/>
          </a:ln>
          <a:effectLst>
            <a:outerShdw blurRad="279400" dist="101600" dir="8100000" algn="tr" rotWithShape="0">
              <a:prstClr val="black">
                <a:alpha val="40000"/>
              </a:prstClr>
            </a:outerShdw>
          </a:effectLst>
        </p:spPr>
        <p:txBody>
          <a:bodyPr lIns="135363" tIns="67679" rIns="135363" bIns="67679" anchor="ctr"/>
          <a:lstStyle/>
          <a:p>
            <a:pPr algn="ctr" defTabSz="1219200">
              <a:defRPr/>
            </a:pPr>
            <a:endParaRPr lang="en-US" sz="2400" kern="0" noProof="1">
              <a:solidFill>
                <a:prstClr val="white"/>
              </a:solidFill>
              <a:latin typeface="等线"/>
              <a:sym typeface="+mn-lt"/>
            </a:endParaRPr>
          </a:p>
        </p:txBody>
      </p:sp>
      <p:sp>
        <p:nvSpPr>
          <p:cNvPr id="16" name="MH_Other_4"/>
          <p:cNvSpPr/>
          <p:nvPr>
            <p:custDataLst>
              <p:tags r:id="rId2"/>
            </p:custDataLst>
          </p:nvPr>
        </p:nvSpPr>
        <p:spPr>
          <a:xfrm>
            <a:off x="3192340" y="4270875"/>
            <a:ext cx="359349" cy="355199"/>
          </a:xfrm>
          <a:prstGeom prst="ellipse">
            <a:avLst/>
          </a:prstGeom>
          <a:gradFill flip="none" rotWithShape="1">
            <a:gsLst>
              <a:gs pos="100000">
                <a:sysClr val="window" lastClr="FFFFFF"/>
              </a:gs>
              <a:gs pos="0">
                <a:srgbClr val="E0E0E0"/>
              </a:gs>
            </a:gsLst>
            <a:lin ang="8100000" scaled="0"/>
            <a:tileRect/>
          </a:gradFill>
          <a:ln w="15875" cap="flat" cmpd="sng" algn="ctr">
            <a:gradFill>
              <a:gsLst>
                <a:gs pos="100000">
                  <a:sysClr val="window" lastClr="FFFFFF">
                    <a:lumMod val="85000"/>
                  </a:sysClr>
                </a:gs>
                <a:gs pos="0">
                  <a:sysClr val="window" lastClr="FFFFFF"/>
                </a:gs>
              </a:gsLst>
              <a:lin ang="8100000" scaled="0"/>
            </a:gradFill>
            <a:prstDash val="solid"/>
            <a:miter lim="800000"/>
          </a:ln>
          <a:effectLst>
            <a:outerShdw blurRad="279400" dist="101600" dir="8100000" algn="tr" rotWithShape="0">
              <a:prstClr val="black">
                <a:alpha val="40000"/>
              </a:prstClr>
            </a:outerShdw>
          </a:effectLst>
        </p:spPr>
        <p:txBody>
          <a:bodyPr lIns="135363" tIns="67679" rIns="135363" bIns="67679" anchor="ctr"/>
          <a:lstStyle/>
          <a:p>
            <a:pPr algn="ctr" defTabSz="1219200">
              <a:defRPr/>
            </a:pPr>
            <a:endParaRPr lang="en-US" sz="2400" kern="0" noProof="1">
              <a:solidFill>
                <a:prstClr val="white"/>
              </a:solidFill>
              <a:latin typeface="等线"/>
              <a:sym typeface="+mn-lt"/>
            </a:endParaRPr>
          </a:p>
        </p:txBody>
      </p:sp>
      <p:sp>
        <p:nvSpPr>
          <p:cNvPr id="17" name="MH_Other_4"/>
          <p:cNvSpPr/>
          <p:nvPr>
            <p:custDataLst>
              <p:tags r:id="rId3"/>
            </p:custDataLst>
          </p:nvPr>
        </p:nvSpPr>
        <p:spPr>
          <a:xfrm>
            <a:off x="10153651" y="1808492"/>
            <a:ext cx="768349" cy="766233"/>
          </a:xfrm>
          <a:prstGeom prst="ellipse">
            <a:avLst/>
          </a:prstGeom>
          <a:solidFill>
            <a:srgbClr val="D52B25"/>
          </a:solidFill>
          <a:ln w="15875" cap="flat" cmpd="sng" algn="ctr">
            <a:noFill/>
            <a:prstDash val="solid"/>
            <a:miter lim="800000"/>
          </a:ln>
          <a:effectLst>
            <a:outerShdw blurRad="279400" dist="101600" dir="8100000" algn="tr" rotWithShape="0">
              <a:prstClr val="black">
                <a:alpha val="40000"/>
              </a:prstClr>
            </a:outerShdw>
          </a:effectLst>
        </p:spPr>
        <p:txBody>
          <a:bodyPr lIns="135363" tIns="67679" rIns="135363" bIns="67679" anchor="ctr"/>
          <a:lstStyle/>
          <a:p>
            <a:pPr algn="ctr" defTabSz="1219200">
              <a:defRPr/>
            </a:pPr>
            <a:endParaRPr lang="en-US" sz="2400" kern="0" noProof="1">
              <a:solidFill>
                <a:prstClr val="white"/>
              </a:solidFill>
              <a:latin typeface="等线"/>
              <a:sym typeface="+mn-lt"/>
            </a:endParaRPr>
          </a:p>
        </p:txBody>
      </p:sp>
      <p:sp>
        <p:nvSpPr>
          <p:cNvPr id="18" name="MH_Other_4"/>
          <p:cNvSpPr/>
          <p:nvPr>
            <p:custDataLst>
              <p:tags r:id="rId4"/>
            </p:custDataLst>
          </p:nvPr>
        </p:nvSpPr>
        <p:spPr>
          <a:xfrm>
            <a:off x="937685" y="3040391"/>
            <a:ext cx="766233" cy="768351"/>
          </a:xfrm>
          <a:prstGeom prst="ellipse">
            <a:avLst/>
          </a:prstGeom>
          <a:solidFill>
            <a:srgbClr val="D52B25"/>
          </a:solidFill>
          <a:ln w="15875" cap="flat" cmpd="sng" algn="ctr">
            <a:noFill/>
            <a:prstDash val="solid"/>
            <a:miter lim="800000"/>
          </a:ln>
          <a:effectLst>
            <a:outerShdw blurRad="279400" dist="101600" dir="8100000" algn="tr" rotWithShape="0">
              <a:prstClr val="black">
                <a:alpha val="40000"/>
              </a:prstClr>
            </a:outerShdw>
          </a:effectLst>
        </p:spPr>
        <p:txBody>
          <a:bodyPr lIns="135363" tIns="67679" rIns="135363" bIns="67679" anchor="ctr"/>
          <a:lstStyle/>
          <a:p>
            <a:pPr algn="ctr" defTabSz="1219200">
              <a:defRPr/>
            </a:pPr>
            <a:endParaRPr lang="en-US" sz="2400" kern="0" noProof="1">
              <a:solidFill>
                <a:prstClr val="white"/>
              </a:solidFill>
              <a:latin typeface="等线"/>
              <a:sym typeface="+mn-lt"/>
            </a:endParaRPr>
          </a:p>
        </p:txBody>
      </p:sp>
      <p:sp>
        <p:nvSpPr>
          <p:cNvPr id="19" name="MH_Other_4"/>
          <p:cNvSpPr/>
          <p:nvPr>
            <p:custDataLst>
              <p:tags r:id="rId5"/>
            </p:custDataLst>
          </p:nvPr>
        </p:nvSpPr>
        <p:spPr>
          <a:xfrm>
            <a:off x="1896740" y="3942656"/>
            <a:ext cx="473853" cy="468379"/>
          </a:xfrm>
          <a:prstGeom prst="ellipse">
            <a:avLst/>
          </a:prstGeom>
          <a:gradFill flip="none" rotWithShape="1">
            <a:gsLst>
              <a:gs pos="100000">
                <a:sysClr val="window" lastClr="FFFFFF"/>
              </a:gs>
              <a:gs pos="0">
                <a:srgbClr val="E0E0E0"/>
              </a:gs>
            </a:gsLst>
            <a:lin ang="8100000" scaled="0"/>
            <a:tileRect/>
          </a:gradFill>
          <a:ln w="15875" cap="flat" cmpd="sng" algn="ctr">
            <a:gradFill>
              <a:gsLst>
                <a:gs pos="100000">
                  <a:sysClr val="window" lastClr="FFFFFF">
                    <a:lumMod val="85000"/>
                  </a:sysClr>
                </a:gs>
                <a:gs pos="0">
                  <a:sysClr val="window" lastClr="FFFFFF"/>
                </a:gs>
              </a:gsLst>
              <a:lin ang="8100000" scaled="0"/>
            </a:gradFill>
            <a:prstDash val="solid"/>
            <a:miter lim="800000"/>
          </a:ln>
          <a:effectLst>
            <a:outerShdw blurRad="279400" dist="101600" dir="8100000" algn="tr" rotWithShape="0">
              <a:prstClr val="black">
                <a:alpha val="40000"/>
              </a:prstClr>
            </a:outerShdw>
          </a:effectLst>
        </p:spPr>
        <p:txBody>
          <a:bodyPr lIns="135363" tIns="67679" rIns="135363" bIns="67679" anchor="ctr"/>
          <a:lstStyle/>
          <a:p>
            <a:pPr algn="ctr" defTabSz="1219200">
              <a:defRPr/>
            </a:pPr>
            <a:endParaRPr lang="en-US" sz="2400" kern="0" noProof="1">
              <a:solidFill>
                <a:prstClr val="white"/>
              </a:solidFill>
              <a:latin typeface="等线"/>
              <a:sym typeface="+mn-lt"/>
            </a:endParaRPr>
          </a:p>
        </p:txBody>
      </p:sp>
      <p:sp>
        <p:nvSpPr>
          <p:cNvPr id="20" name="MH_Other_4"/>
          <p:cNvSpPr/>
          <p:nvPr>
            <p:custDataLst>
              <p:tags r:id="rId6"/>
            </p:custDataLst>
          </p:nvPr>
        </p:nvSpPr>
        <p:spPr>
          <a:xfrm>
            <a:off x="8175733" y="1434231"/>
            <a:ext cx="384000" cy="384000"/>
          </a:xfrm>
          <a:prstGeom prst="ellipse">
            <a:avLst/>
          </a:prstGeom>
          <a:gradFill flip="none" rotWithShape="1">
            <a:gsLst>
              <a:gs pos="100000">
                <a:sysClr val="window" lastClr="FFFFFF"/>
              </a:gs>
              <a:gs pos="0">
                <a:srgbClr val="E0E0E0"/>
              </a:gs>
            </a:gsLst>
            <a:lin ang="8100000" scaled="0"/>
            <a:tileRect/>
          </a:gradFill>
          <a:ln w="15875" cap="flat" cmpd="sng" algn="ctr">
            <a:gradFill>
              <a:gsLst>
                <a:gs pos="100000">
                  <a:sysClr val="window" lastClr="FFFFFF">
                    <a:lumMod val="85000"/>
                  </a:sysClr>
                </a:gs>
                <a:gs pos="0">
                  <a:sysClr val="window" lastClr="FFFFFF"/>
                </a:gs>
              </a:gsLst>
              <a:lin ang="8100000" scaled="0"/>
            </a:gradFill>
            <a:prstDash val="solid"/>
            <a:miter lim="800000"/>
          </a:ln>
          <a:effectLst>
            <a:outerShdw blurRad="279400" dist="101600" dir="8100000" algn="tr" rotWithShape="0">
              <a:prstClr val="black">
                <a:alpha val="40000"/>
              </a:prstClr>
            </a:outerShdw>
          </a:effectLst>
        </p:spPr>
        <p:txBody>
          <a:bodyPr lIns="135363" tIns="67679" rIns="135363" bIns="67679" anchor="ctr"/>
          <a:lstStyle/>
          <a:p>
            <a:pPr algn="ctr" defTabSz="1219200">
              <a:defRPr/>
            </a:pPr>
            <a:endParaRPr lang="en-US" sz="2400" kern="0" noProof="1">
              <a:solidFill>
                <a:prstClr val="white"/>
              </a:solidFill>
              <a:latin typeface="等线"/>
              <a:sym typeface="+mn-lt"/>
            </a:endParaRPr>
          </a:p>
        </p:txBody>
      </p:sp>
      <p:sp>
        <p:nvSpPr>
          <p:cNvPr id="21" name="MH_Other_4"/>
          <p:cNvSpPr/>
          <p:nvPr>
            <p:custDataLst>
              <p:tags r:id="rId7"/>
            </p:custDataLst>
          </p:nvPr>
        </p:nvSpPr>
        <p:spPr>
          <a:xfrm>
            <a:off x="3216270" y="1202335"/>
            <a:ext cx="469129" cy="463711"/>
          </a:xfrm>
          <a:prstGeom prst="ellipse">
            <a:avLst/>
          </a:prstGeom>
          <a:gradFill flip="none" rotWithShape="1">
            <a:gsLst>
              <a:gs pos="100000">
                <a:sysClr val="window" lastClr="FFFFFF"/>
              </a:gs>
              <a:gs pos="0">
                <a:srgbClr val="E0E0E0"/>
              </a:gs>
            </a:gsLst>
            <a:lin ang="8100000" scaled="0"/>
            <a:tileRect/>
          </a:gradFill>
          <a:ln w="15875" cap="flat" cmpd="sng" algn="ctr">
            <a:gradFill>
              <a:gsLst>
                <a:gs pos="100000">
                  <a:sysClr val="window" lastClr="FFFFFF">
                    <a:lumMod val="85000"/>
                  </a:sysClr>
                </a:gs>
                <a:gs pos="0">
                  <a:sysClr val="window" lastClr="FFFFFF"/>
                </a:gs>
              </a:gsLst>
              <a:lin ang="8100000" scaled="0"/>
            </a:gradFill>
            <a:prstDash val="solid"/>
            <a:miter lim="800000"/>
          </a:ln>
          <a:effectLst>
            <a:outerShdw blurRad="279400" dist="101600" dir="8100000" algn="tr" rotWithShape="0">
              <a:prstClr val="black">
                <a:alpha val="40000"/>
              </a:prstClr>
            </a:outerShdw>
          </a:effectLst>
        </p:spPr>
        <p:txBody>
          <a:bodyPr lIns="135363" tIns="67679" rIns="135363" bIns="67679" anchor="ctr"/>
          <a:lstStyle/>
          <a:p>
            <a:pPr algn="ctr" defTabSz="1219200">
              <a:defRPr/>
            </a:pPr>
            <a:endParaRPr lang="en-US" sz="2400" kern="0" noProof="1">
              <a:solidFill>
                <a:prstClr val="white"/>
              </a:solidFill>
              <a:latin typeface="等线"/>
              <a:sym typeface="+mn-lt"/>
            </a:endParaRPr>
          </a:p>
        </p:txBody>
      </p:sp>
      <p:sp>
        <p:nvSpPr>
          <p:cNvPr id="22" name="MH_Other_4"/>
          <p:cNvSpPr/>
          <p:nvPr>
            <p:custDataLst>
              <p:tags r:id="rId8"/>
            </p:custDataLst>
          </p:nvPr>
        </p:nvSpPr>
        <p:spPr>
          <a:xfrm>
            <a:off x="6798931" y="4046926"/>
            <a:ext cx="312000" cy="308396"/>
          </a:xfrm>
          <a:prstGeom prst="ellipse">
            <a:avLst/>
          </a:prstGeom>
          <a:gradFill flip="none" rotWithShape="1">
            <a:gsLst>
              <a:gs pos="100000">
                <a:sysClr val="window" lastClr="FFFFFF"/>
              </a:gs>
              <a:gs pos="0">
                <a:srgbClr val="E0E0E0"/>
              </a:gs>
            </a:gsLst>
            <a:lin ang="8100000" scaled="0"/>
            <a:tileRect/>
          </a:gradFill>
          <a:ln w="15875" cap="flat" cmpd="sng" algn="ctr">
            <a:gradFill>
              <a:gsLst>
                <a:gs pos="100000">
                  <a:sysClr val="window" lastClr="FFFFFF">
                    <a:lumMod val="85000"/>
                  </a:sysClr>
                </a:gs>
                <a:gs pos="0">
                  <a:sysClr val="window" lastClr="FFFFFF"/>
                </a:gs>
              </a:gsLst>
              <a:lin ang="8100000" scaled="0"/>
            </a:gradFill>
            <a:prstDash val="solid"/>
            <a:miter lim="800000"/>
          </a:ln>
          <a:effectLst>
            <a:outerShdw blurRad="279400" dist="101600" dir="8100000" algn="tr" rotWithShape="0">
              <a:prstClr val="black">
                <a:alpha val="40000"/>
              </a:prstClr>
            </a:outerShdw>
          </a:effectLst>
        </p:spPr>
        <p:txBody>
          <a:bodyPr lIns="135363" tIns="67679" rIns="135363" bIns="67679" anchor="ctr"/>
          <a:lstStyle/>
          <a:p>
            <a:pPr algn="ctr" defTabSz="1219200">
              <a:defRPr/>
            </a:pPr>
            <a:endParaRPr lang="en-US" sz="2400" kern="0" noProof="1">
              <a:solidFill>
                <a:prstClr val="white"/>
              </a:solidFill>
              <a:latin typeface="等线"/>
              <a:sym typeface="+mn-lt"/>
            </a:endParaRPr>
          </a:p>
        </p:txBody>
      </p:sp>
      <p:sp>
        <p:nvSpPr>
          <p:cNvPr id="23" name="MH_Other_4"/>
          <p:cNvSpPr/>
          <p:nvPr>
            <p:custDataLst>
              <p:tags r:id="rId9"/>
            </p:custDataLst>
          </p:nvPr>
        </p:nvSpPr>
        <p:spPr>
          <a:xfrm>
            <a:off x="9673167" y="4145291"/>
            <a:ext cx="480484" cy="480484"/>
          </a:xfrm>
          <a:prstGeom prst="ellipse">
            <a:avLst/>
          </a:prstGeom>
          <a:solidFill>
            <a:srgbClr val="00B050"/>
          </a:solidFill>
          <a:ln w="15875" cap="flat" cmpd="sng" algn="ctr">
            <a:noFill/>
            <a:prstDash val="solid"/>
            <a:miter lim="800000"/>
          </a:ln>
          <a:effectLst>
            <a:outerShdw blurRad="279400" dist="101600" dir="8100000" algn="tr" rotWithShape="0">
              <a:prstClr val="black">
                <a:alpha val="40000"/>
              </a:prstClr>
            </a:outerShdw>
          </a:effectLst>
        </p:spPr>
        <p:txBody>
          <a:bodyPr lIns="135363" tIns="67679" rIns="135363" bIns="67679" anchor="ctr"/>
          <a:lstStyle/>
          <a:p>
            <a:pPr algn="ctr" defTabSz="1219200">
              <a:defRPr/>
            </a:pPr>
            <a:endParaRPr lang="en-US" sz="2400" kern="0" noProof="1">
              <a:solidFill>
                <a:prstClr val="white"/>
              </a:solidFill>
              <a:latin typeface="等线"/>
              <a:sym typeface="+mn-lt"/>
            </a:endParaRPr>
          </a:p>
        </p:txBody>
      </p:sp>
      <p:sp>
        <p:nvSpPr>
          <p:cNvPr id="24" name="MH_Other_4"/>
          <p:cNvSpPr/>
          <p:nvPr>
            <p:custDataLst>
              <p:tags r:id="rId10"/>
            </p:custDataLst>
          </p:nvPr>
        </p:nvSpPr>
        <p:spPr>
          <a:xfrm>
            <a:off x="1955800" y="2282624"/>
            <a:ext cx="431800" cy="431800"/>
          </a:xfrm>
          <a:prstGeom prst="ellipse">
            <a:avLst/>
          </a:prstGeom>
          <a:solidFill>
            <a:srgbClr val="92D050"/>
          </a:solidFill>
          <a:ln w="15875" cap="flat" cmpd="sng" algn="ctr">
            <a:noFill/>
            <a:prstDash val="solid"/>
            <a:miter lim="800000"/>
          </a:ln>
          <a:effectLst>
            <a:outerShdw blurRad="279400" dist="101600" dir="8100000" algn="tr" rotWithShape="0">
              <a:prstClr val="black">
                <a:alpha val="40000"/>
              </a:prstClr>
            </a:outerShdw>
          </a:effectLst>
        </p:spPr>
        <p:txBody>
          <a:bodyPr lIns="135363" tIns="67679" rIns="135363" bIns="67679" anchor="ctr"/>
          <a:lstStyle/>
          <a:p>
            <a:pPr algn="ctr" defTabSz="1219200">
              <a:defRPr/>
            </a:pPr>
            <a:endParaRPr lang="en-US" sz="2400" kern="0" noProof="1">
              <a:solidFill>
                <a:prstClr val="white"/>
              </a:solidFill>
              <a:latin typeface="等线"/>
              <a:sym typeface="+mn-lt"/>
            </a:endParaRPr>
          </a:p>
        </p:txBody>
      </p:sp>
      <p:sp>
        <p:nvSpPr>
          <p:cNvPr id="25" name="MH_Other_4"/>
          <p:cNvSpPr/>
          <p:nvPr>
            <p:custDataLst>
              <p:tags r:id="rId11"/>
            </p:custDataLst>
          </p:nvPr>
        </p:nvSpPr>
        <p:spPr>
          <a:xfrm>
            <a:off x="4658785" y="1808491"/>
            <a:ext cx="383116" cy="383117"/>
          </a:xfrm>
          <a:prstGeom prst="ellipse">
            <a:avLst/>
          </a:prstGeom>
          <a:solidFill>
            <a:srgbClr val="92D050"/>
          </a:solidFill>
          <a:ln w="15875" cap="flat" cmpd="sng" algn="ctr">
            <a:noFill/>
            <a:prstDash val="solid"/>
            <a:miter lim="800000"/>
          </a:ln>
          <a:effectLst>
            <a:outerShdw blurRad="279400" dist="101600" dir="8100000" algn="tr" rotWithShape="0">
              <a:prstClr val="black">
                <a:alpha val="40000"/>
              </a:prstClr>
            </a:outerShdw>
          </a:effectLst>
        </p:spPr>
        <p:txBody>
          <a:bodyPr lIns="135363" tIns="67679" rIns="135363" bIns="67679" anchor="ctr"/>
          <a:lstStyle/>
          <a:p>
            <a:pPr algn="ctr" defTabSz="1219200">
              <a:defRPr/>
            </a:pPr>
            <a:endParaRPr lang="en-US" sz="2400" kern="0" noProof="1">
              <a:solidFill>
                <a:prstClr val="white"/>
              </a:solidFill>
              <a:latin typeface="等线"/>
              <a:sym typeface="+mn-lt"/>
            </a:endParaRPr>
          </a:p>
        </p:txBody>
      </p:sp>
      <p:sp>
        <p:nvSpPr>
          <p:cNvPr id="26" name="MH_Other_4"/>
          <p:cNvSpPr/>
          <p:nvPr>
            <p:custDataLst>
              <p:tags r:id="rId12"/>
            </p:custDataLst>
          </p:nvPr>
        </p:nvSpPr>
        <p:spPr>
          <a:xfrm>
            <a:off x="7564968" y="4411992"/>
            <a:ext cx="268817" cy="268817"/>
          </a:xfrm>
          <a:prstGeom prst="ellipse">
            <a:avLst/>
          </a:prstGeom>
          <a:solidFill>
            <a:srgbClr val="92D050"/>
          </a:solidFill>
          <a:ln w="15875" cap="flat" cmpd="sng" algn="ctr">
            <a:noFill/>
            <a:prstDash val="solid"/>
            <a:miter lim="800000"/>
          </a:ln>
          <a:effectLst>
            <a:outerShdw blurRad="279400" dist="101600" dir="8100000" algn="tr" rotWithShape="0">
              <a:prstClr val="black">
                <a:alpha val="40000"/>
              </a:prstClr>
            </a:outerShdw>
          </a:effectLst>
        </p:spPr>
        <p:txBody>
          <a:bodyPr lIns="135363" tIns="67679" rIns="135363" bIns="67679" anchor="ctr"/>
          <a:lstStyle/>
          <a:p>
            <a:pPr algn="ctr" defTabSz="1219200">
              <a:defRPr/>
            </a:pPr>
            <a:endParaRPr lang="en-US" sz="2400" kern="0" noProof="1">
              <a:solidFill>
                <a:prstClr val="white"/>
              </a:solidFill>
              <a:latin typeface="等线"/>
              <a:sym typeface="+mn-lt"/>
            </a:endParaRPr>
          </a:p>
        </p:txBody>
      </p:sp>
      <p:sp>
        <p:nvSpPr>
          <p:cNvPr id="27" name="MH_Other_4"/>
          <p:cNvSpPr/>
          <p:nvPr>
            <p:custDataLst>
              <p:tags r:id="rId13"/>
            </p:custDataLst>
          </p:nvPr>
        </p:nvSpPr>
        <p:spPr>
          <a:xfrm>
            <a:off x="6838951" y="1124809"/>
            <a:ext cx="289983" cy="289983"/>
          </a:xfrm>
          <a:prstGeom prst="ellipse">
            <a:avLst/>
          </a:prstGeom>
          <a:solidFill>
            <a:srgbClr val="00B050"/>
          </a:solidFill>
          <a:ln w="15875" cap="flat" cmpd="sng" algn="ctr">
            <a:noFill/>
            <a:prstDash val="solid"/>
            <a:miter lim="800000"/>
          </a:ln>
          <a:effectLst>
            <a:outerShdw blurRad="279400" dist="101600" dir="8100000" algn="tr" rotWithShape="0">
              <a:prstClr val="black">
                <a:alpha val="40000"/>
              </a:prstClr>
            </a:outerShdw>
          </a:effectLst>
        </p:spPr>
        <p:txBody>
          <a:bodyPr lIns="135363" tIns="67679" rIns="135363" bIns="67679" anchor="ctr"/>
          <a:lstStyle/>
          <a:p>
            <a:pPr algn="ctr" defTabSz="1219200">
              <a:defRPr/>
            </a:pPr>
            <a:endParaRPr lang="en-US" sz="2400" kern="0" noProof="1">
              <a:solidFill>
                <a:prstClr val="white"/>
              </a:solidFill>
              <a:latin typeface="等线"/>
              <a:sym typeface="+mn-lt"/>
            </a:endParaRPr>
          </a:p>
        </p:txBody>
      </p:sp>
      <p:sp>
        <p:nvSpPr>
          <p:cNvPr id="28" name="MH_Other_4"/>
          <p:cNvSpPr/>
          <p:nvPr>
            <p:custDataLst>
              <p:tags r:id="rId14"/>
            </p:custDataLst>
          </p:nvPr>
        </p:nvSpPr>
        <p:spPr>
          <a:xfrm>
            <a:off x="3951818" y="4196091"/>
            <a:ext cx="241300" cy="239184"/>
          </a:xfrm>
          <a:prstGeom prst="ellipse">
            <a:avLst/>
          </a:prstGeom>
          <a:solidFill>
            <a:srgbClr val="00B050"/>
          </a:solidFill>
          <a:ln w="15875" cap="flat" cmpd="sng" algn="ctr">
            <a:noFill/>
            <a:prstDash val="solid"/>
            <a:miter lim="800000"/>
          </a:ln>
          <a:effectLst>
            <a:outerShdw blurRad="279400" dist="101600" dir="8100000" algn="tr" rotWithShape="0">
              <a:prstClr val="black">
                <a:alpha val="40000"/>
              </a:prstClr>
            </a:outerShdw>
          </a:effectLst>
        </p:spPr>
        <p:txBody>
          <a:bodyPr lIns="135363" tIns="67679" rIns="135363" bIns="67679" anchor="ctr"/>
          <a:lstStyle/>
          <a:p>
            <a:pPr algn="ctr" defTabSz="1219200">
              <a:defRPr/>
            </a:pPr>
            <a:endParaRPr lang="en-US" sz="2400" kern="0" noProof="1">
              <a:solidFill>
                <a:prstClr val="white"/>
              </a:solidFill>
              <a:latin typeface="等线"/>
              <a:sym typeface="+mn-lt"/>
            </a:endParaRPr>
          </a:p>
        </p:txBody>
      </p:sp>
      <p:sp>
        <p:nvSpPr>
          <p:cNvPr id="29" name="MH_Other_4"/>
          <p:cNvSpPr/>
          <p:nvPr>
            <p:custDataLst>
              <p:tags r:id="rId15"/>
            </p:custDataLst>
          </p:nvPr>
        </p:nvSpPr>
        <p:spPr>
          <a:xfrm>
            <a:off x="9817101" y="3040392"/>
            <a:ext cx="192617" cy="192617"/>
          </a:xfrm>
          <a:prstGeom prst="ellipse">
            <a:avLst/>
          </a:prstGeom>
          <a:solidFill>
            <a:srgbClr val="92D050"/>
          </a:solidFill>
          <a:ln w="15875" cap="flat" cmpd="sng" algn="ctr">
            <a:noFill/>
            <a:prstDash val="solid"/>
            <a:miter lim="800000"/>
          </a:ln>
          <a:effectLst>
            <a:outerShdw blurRad="279400" dist="101600" dir="8100000" algn="tr" rotWithShape="0">
              <a:prstClr val="black">
                <a:alpha val="40000"/>
              </a:prstClr>
            </a:outerShdw>
          </a:effectLst>
        </p:spPr>
        <p:txBody>
          <a:bodyPr lIns="135363" tIns="67679" rIns="135363" bIns="67679" anchor="ctr"/>
          <a:lstStyle/>
          <a:p>
            <a:pPr algn="ctr" defTabSz="1219200">
              <a:defRPr/>
            </a:pPr>
            <a:endParaRPr lang="en-US" sz="2400" kern="0" noProof="1">
              <a:solidFill>
                <a:prstClr val="white"/>
              </a:solidFill>
              <a:latin typeface="等线"/>
              <a:sym typeface="+mn-lt"/>
            </a:endParaRPr>
          </a:p>
        </p:txBody>
      </p:sp>
      <p:sp>
        <p:nvSpPr>
          <p:cNvPr id="30" name="MH_Other_4"/>
          <p:cNvSpPr/>
          <p:nvPr>
            <p:custDataLst>
              <p:tags r:id="rId16"/>
            </p:custDataLst>
          </p:nvPr>
        </p:nvSpPr>
        <p:spPr>
          <a:xfrm>
            <a:off x="6028267" y="4663875"/>
            <a:ext cx="336551" cy="336549"/>
          </a:xfrm>
          <a:prstGeom prst="ellipse">
            <a:avLst/>
          </a:prstGeom>
          <a:solidFill>
            <a:srgbClr val="00B050"/>
          </a:solidFill>
          <a:ln w="15875" cap="flat" cmpd="sng" algn="ctr">
            <a:noFill/>
            <a:prstDash val="solid"/>
            <a:miter lim="800000"/>
          </a:ln>
          <a:effectLst>
            <a:outerShdw blurRad="279400" dist="101600" dir="8100000" algn="tr" rotWithShape="0">
              <a:prstClr val="black">
                <a:alpha val="40000"/>
              </a:prstClr>
            </a:outerShdw>
          </a:effectLst>
        </p:spPr>
        <p:txBody>
          <a:bodyPr lIns="135363" tIns="67679" rIns="135363" bIns="67679" anchor="ctr"/>
          <a:lstStyle/>
          <a:p>
            <a:pPr algn="ctr" defTabSz="1219200">
              <a:defRPr/>
            </a:pPr>
            <a:endParaRPr lang="en-US" sz="2400" kern="0" noProof="1">
              <a:solidFill>
                <a:prstClr val="white"/>
              </a:solidFill>
              <a:latin typeface="等线"/>
              <a:sym typeface="+mn-lt"/>
            </a:endParaRPr>
          </a:p>
        </p:txBody>
      </p:sp>
      <p:sp>
        <p:nvSpPr>
          <p:cNvPr id="31" name="TextBox 30"/>
          <p:cNvSpPr txBox="1"/>
          <p:nvPr/>
        </p:nvSpPr>
        <p:spPr>
          <a:xfrm>
            <a:off x="1955800" y="2300589"/>
            <a:ext cx="7513080" cy="1614007"/>
          </a:xfrm>
          <a:prstGeom prst="rect">
            <a:avLst/>
          </a:prstGeom>
          <a:noFill/>
        </p:spPr>
        <p:txBody>
          <a:bodyPr wrap="square" lIns="135363" tIns="67679" rIns="135363" bIns="67679">
            <a:spAutoFit/>
          </a:bodyPr>
          <a:lstStyle>
            <a:defPPr>
              <a:defRPr lang="zh-CN"/>
            </a:defPPr>
            <a:lvl1pPr algn="ctr">
              <a:defRPr sz="5400" b="1">
                <a:solidFill>
                  <a:schemeClr val="accent1"/>
                </a:solidFill>
                <a:effectLst>
                  <a:innerShdw blurRad="50800" dist="63500" dir="18900000">
                    <a:prstClr val="black">
                      <a:alpha val="30000"/>
                    </a:prstClr>
                  </a:innerShdw>
                </a:effectLst>
                <a:latin typeface="Impact" panose="020B0806030902050204" pitchFamily="34" charset="0"/>
                <a:cs typeface="Aharoni" panose="02010803020104030203" pitchFamily="2" charset="-79"/>
              </a:defRPr>
            </a:lvl1pPr>
          </a:lstStyle>
          <a:p>
            <a:pPr defTabSz="1219200"/>
            <a:r>
              <a:rPr lang="en-US" altLang="zh-CN" sz="9600" noProof="1">
                <a:solidFill>
                  <a:srgbClr val="D52B25"/>
                </a:solidFill>
                <a:latin typeface="Arial" panose="02080604020202020204" pitchFamily="34" charset="0"/>
                <a:ea typeface="等线 Light"/>
                <a:cs typeface="Arial" panose="02080604020202020204" pitchFamily="34" charset="0"/>
              </a:rPr>
              <a:t>Thanks</a:t>
            </a:r>
            <a:endParaRPr lang="zh-CN" altLang="en-US" sz="9600" noProof="1">
              <a:solidFill>
                <a:srgbClr val="D52B25"/>
              </a:solidFill>
              <a:latin typeface="Arial" panose="02080604020202020204" pitchFamily="34" charset="0"/>
              <a:ea typeface="等线 Light"/>
              <a:cs typeface="Arial" panose="02080604020202020204" pitchFamily="34" charset="0"/>
            </a:endParaRPr>
          </a:p>
        </p:txBody>
      </p:sp>
      <p:pic>
        <p:nvPicPr>
          <p:cNvPr id="32" name="Picture 2"/>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1658199" y="5190019"/>
            <a:ext cx="1152128" cy="3735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13C9F6-34C0-2044-FDC7-88D311C892C0}"/>
              </a:ext>
            </a:extLst>
          </p:cNvPr>
          <p:cNvSpPr>
            <a:spLocks noGrp="1"/>
          </p:cNvSpPr>
          <p:nvPr>
            <p:ph type="title"/>
          </p:nvPr>
        </p:nvSpPr>
        <p:spPr/>
        <p:txBody>
          <a:bodyPr/>
          <a:lstStyle/>
          <a:p>
            <a:r>
              <a:rPr lang="en-US" dirty="0"/>
              <a:t>Introduction</a:t>
            </a:r>
          </a:p>
        </p:txBody>
      </p:sp>
      <p:sp>
        <p:nvSpPr>
          <p:cNvPr id="5" name="TextBox 4">
            <a:extLst>
              <a:ext uri="{FF2B5EF4-FFF2-40B4-BE49-F238E27FC236}">
                <a16:creationId xmlns:a16="http://schemas.microsoft.com/office/drawing/2014/main" id="{01D1B33B-66F3-E3AD-6FAC-637EAE41F6D7}"/>
              </a:ext>
            </a:extLst>
          </p:cNvPr>
          <p:cNvSpPr txBox="1"/>
          <p:nvPr/>
        </p:nvSpPr>
        <p:spPr>
          <a:xfrm>
            <a:off x="1059655" y="1071860"/>
            <a:ext cx="9065419" cy="1015663"/>
          </a:xfrm>
          <a:prstGeom prst="rect">
            <a:avLst/>
          </a:prstGeom>
          <a:noFill/>
        </p:spPr>
        <p:txBody>
          <a:bodyPr wrap="square">
            <a:spAutoFit/>
          </a:bodyPr>
          <a:lstStyle/>
          <a:p>
            <a:r>
              <a:rPr lang="en-US" sz="2000" b="0" i="0" dirty="0">
                <a:solidFill>
                  <a:srgbClr val="242021"/>
                </a:solidFill>
                <a:effectLst/>
                <a:latin typeface="TimesTen-Roman"/>
              </a:rPr>
              <a:t>The word </a:t>
            </a:r>
            <a:r>
              <a:rPr lang="en-US" sz="2000" b="0" i="1" dirty="0">
                <a:solidFill>
                  <a:srgbClr val="242021"/>
                </a:solidFill>
                <a:effectLst/>
                <a:latin typeface="TimesTen-Italic"/>
              </a:rPr>
              <a:t>morphology </a:t>
            </a:r>
            <a:r>
              <a:rPr lang="en-US" sz="2000" b="0" i="0" dirty="0">
                <a:solidFill>
                  <a:srgbClr val="242021"/>
                </a:solidFill>
                <a:effectLst/>
                <a:latin typeface="TimesTen-Roman"/>
              </a:rPr>
              <a:t>commonly denotes a branch of biology that deals with the form and structure of animals and plants</a:t>
            </a:r>
            <a:r>
              <a:rPr lang="en-US" sz="2000" dirty="0"/>
              <a:t> </a:t>
            </a:r>
            <a:br>
              <a:rPr lang="en-US" sz="2000" dirty="0"/>
            </a:br>
            <a:endParaRPr lang="en-US" sz="2000" dirty="0"/>
          </a:p>
        </p:txBody>
      </p:sp>
      <p:sp>
        <p:nvSpPr>
          <p:cNvPr id="7" name="TextBox 6">
            <a:extLst>
              <a:ext uri="{FF2B5EF4-FFF2-40B4-BE49-F238E27FC236}">
                <a16:creationId xmlns:a16="http://schemas.microsoft.com/office/drawing/2014/main" id="{F5EDEB8A-E1C8-2503-3549-25F1F716082C}"/>
              </a:ext>
            </a:extLst>
          </p:cNvPr>
          <p:cNvSpPr txBox="1"/>
          <p:nvPr/>
        </p:nvSpPr>
        <p:spPr>
          <a:xfrm>
            <a:off x="1059654" y="1916073"/>
            <a:ext cx="9722645" cy="2585323"/>
          </a:xfrm>
          <a:prstGeom prst="rect">
            <a:avLst/>
          </a:prstGeom>
          <a:noFill/>
        </p:spPr>
        <p:txBody>
          <a:bodyPr wrap="square">
            <a:spAutoFit/>
          </a:bodyPr>
          <a:lstStyle/>
          <a:p>
            <a:r>
              <a:rPr lang="en-US" sz="1800" b="0" i="0" dirty="0">
                <a:solidFill>
                  <a:srgbClr val="242021"/>
                </a:solidFill>
                <a:effectLst/>
                <a:latin typeface="TimesTen-Roman"/>
              </a:rPr>
              <a:t>We use the same word here in the context of </a:t>
            </a:r>
            <a:r>
              <a:rPr lang="en-US" sz="1800" b="0" i="1" dirty="0">
                <a:solidFill>
                  <a:srgbClr val="242021"/>
                </a:solidFill>
                <a:effectLst/>
                <a:latin typeface="TimesTen-Italic"/>
              </a:rPr>
              <a:t>mathematical morphology </a:t>
            </a:r>
            <a:r>
              <a:rPr lang="en-US" sz="1800" b="0" i="0" dirty="0">
                <a:solidFill>
                  <a:srgbClr val="242021"/>
                </a:solidFill>
                <a:effectLst/>
                <a:latin typeface="TimesTen-Roman"/>
              </a:rPr>
              <a:t>as a tool for extracting image components that are useful in the representation and description of region shape, such as </a:t>
            </a:r>
          </a:p>
          <a:p>
            <a:pPr marL="285750" indent="-285750">
              <a:buFontTx/>
              <a:buChar char="-"/>
            </a:pPr>
            <a:r>
              <a:rPr lang="en-US" sz="1800" b="0" i="0" dirty="0">
                <a:solidFill>
                  <a:srgbClr val="242021"/>
                </a:solidFill>
                <a:effectLst/>
                <a:latin typeface="TimesTen-Roman"/>
              </a:rPr>
              <a:t>Boundaries extraction</a:t>
            </a:r>
          </a:p>
          <a:p>
            <a:pPr marL="285750" indent="-285750">
              <a:buFontTx/>
              <a:buChar char="-"/>
            </a:pPr>
            <a:r>
              <a:rPr lang="en-US" dirty="0">
                <a:solidFill>
                  <a:srgbClr val="242021"/>
                </a:solidFill>
                <a:latin typeface="TimesTen-Roman"/>
              </a:rPr>
              <a:t>S</a:t>
            </a:r>
            <a:r>
              <a:rPr lang="en-US" sz="1800" b="0" i="0" dirty="0">
                <a:solidFill>
                  <a:srgbClr val="242021"/>
                </a:solidFill>
                <a:effectLst/>
                <a:latin typeface="TimesTen-Roman"/>
              </a:rPr>
              <a:t>keletons</a:t>
            </a:r>
          </a:p>
          <a:p>
            <a:pPr marL="285750" indent="-285750">
              <a:buFontTx/>
              <a:buChar char="-"/>
            </a:pPr>
            <a:r>
              <a:rPr lang="en-US" dirty="0">
                <a:solidFill>
                  <a:srgbClr val="242021"/>
                </a:solidFill>
                <a:latin typeface="TimesTen-Roman"/>
              </a:rPr>
              <a:t>C</a:t>
            </a:r>
            <a:r>
              <a:rPr lang="en-US" sz="1800" b="0" i="0" dirty="0">
                <a:solidFill>
                  <a:srgbClr val="242021"/>
                </a:solidFill>
                <a:effectLst/>
                <a:latin typeface="TimesTen-Roman"/>
              </a:rPr>
              <a:t>onvex hull.</a:t>
            </a:r>
          </a:p>
          <a:p>
            <a:pPr marL="285750" indent="-285750">
              <a:buFontTx/>
              <a:buChar char="-"/>
            </a:pPr>
            <a:r>
              <a:rPr lang="en-US" dirty="0">
                <a:solidFill>
                  <a:srgbClr val="242021"/>
                </a:solidFill>
                <a:latin typeface="TimesTen-Roman"/>
              </a:rPr>
              <a:t>Morphological filtering</a:t>
            </a:r>
          </a:p>
          <a:p>
            <a:pPr marL="285750" indent="-285750">
              <a:buFontTx/>
              <a:buChar char="-"/>
            </a:pPr>
            <a:r>
              <a:rPr lang="en-US" dirty="0">
                <a:solidFill>
                  <a:srgbClr val="242021"/>
                </a:solidFill>
                <a:latin typeface="TimesTen-Roman"/>
              </a:rPr>
              <a:t>Thinning</a:t>
            </a:r>
          </a:p>
          <a:p>
            <a:pPr marL="285750" indent="-285750">
              <a:buFontTx/>
              <a:buChar char="-"/>
            </a:pPr>
            <a:r>
              <a:rPr lang="en-US" dirty="0">
                <a:solidFill>
                  <a:srgbClr val="242021"/>
                </a:solidFill>
                <a:latin typeface="TimesTen-Roman"/>
              </a:rPr>
              <a:t>Pruning</a:t>
            </a:r>
            <a:r>
              <a:rPr lang="en-US" dirty="0"/>
              <a:t> </a:t>
            </a:r>
            <a:br>
              <a:rPr lang="en-US" dirty="0"/>
            </a:br>
            <a:endParaRPr lang="en-US" dirty="0"/>
          </a:p>
        </p:txBody>
      </p:sp>
      <p:pic>
        <p:nvPicPr>
          <p:cNvPr id="9" name="Picture 8">
            <a:extLst>
              <a:ext uri="{FF2B5EF4-FFF2-40B4-BE49-F238E27FC236}">
                <a16:creationId xmlns:a16="http://schemas.microsoft.com/office/drawing/2014/main" id="{1BD418C1-20A8-F522-2633-FD4BC306F133}"/>
              </a:ext>
            </a:extLst>
          </p:cNvPr>
          <p:cNvPicPr>
            <a:picLocks noChangeAspect="1"/>
          </p:cNvPicPr>
          <p:nvPr/>
        </p:nvPicPr>
        <p:blipFill>
          <a:blip r:embed="rId3"/>
          <a:stretch>
            <a:fillRect/>
          </a:stretch>
        </p:blipFill>
        <p:spPr>
          <a:xfrm>
            <a:off x="4957429" y="2644360"/>
            <a:ext cx="4772691" cy="1733792"/>
          </a:xfrm>
          <a:prstGeom prst="rect">
            <a:avLst/>
          </a:prstGeom>
        </p:spPr>
      </p:pic>
      <p:sp>
        <p:nvSpPr>
          <p:cNvPr id="10" name="TextBox 9">
            <a:extLst>
              <a:ext uri="{FF2B5EF4-FFF2-40B4-BE49-F238E27FC236}">
                <a16:creationId xmlns:a16="http://schemas.microsoft.com/office/drawing/2014/main" id="{B052581A-EB84-1AA0-E0EB-74C52C12390A}"/>
              </a:ext>
            </a:extLst>
          </p:cNvPr>
          <p:cNvSpPr txBox="1"/>
          <p:nvPr/>
        </p:nvSpPr>
        <p:spPr>
          <a:xfrm>
            <a:off x="1059654" y="4663866"/>
            <a:ext cx="9065419" cy="400110"/>
          </a:xfrm>
          <a:prstGeom prst="rect">
            <a:avLst/>
          </a:prstGeom>
          <a:noFill/>
        </p:spPr>
        <p:txBody>
          <a:bodyPr wrap="square">
            <a:spAutoFit/>
          </a:bodyPr>
          <a:lstStyle/>
          <a:p>
            <a:r>
              <a:rPr lang="en-US" sz="2000" b="0" i="0" dirty="0">
                <a:solidFill>
                  <a:srgbClr val="242021"/>
                </a:solidFill>
                <a:effectLst/>
                <a:latin typeface="TimesTen-Roman"/>
              </a:rPr>
              <a:t>The operation are particularly useful for the analysis of binary images</a:t>
            </a:r>
            <a:endParaRPr lang="en-US" sz="2000" dirty="0"/>
          </a:p>
        </p:txBody>
      </p:sp>
    </p:spTree>
    <p:extLst>
      <p:ext uri="{BB962C8B-B14F-4D97-AF65-F5344CB8AC3E}">
        <p14:creationId xmlns:p14="http://schemas.microsoft.com/office/powerpoint/2010/main" val="569158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58C9BE-C2F7-9547-9909-5CCF6D95A4EE}"/>
              </a:ext>
            </a:extLst>
          </p:cNvPr>
          <p:cNvSpPr>
            <a:spLocks noGrp="1"/>
          </p:cNvSpPr>
          <p:nvPr>
            <p:ph type="title"/>
          </p:nvPr>
        </p:nvSpPr>
        <p:spPr/>
        <p:txBody>
          <a:bodyPr/>
          <a:lstStyle/>
          <a:p>
            <a:r>
              <a:rPr lang="en-US" dirty="0">
                <a:cs typeface="Times New Roman" panose="02020603050405020304" pitchFamily="18" charset="0"/>
              </a:rPr>
              <a:t>Representing </a:t>
            </a:r>
            <a:r>
              <a:rPr lang="en-US" b="1" dirty="0">
                <a:cs typeface="Times New Roman" panose="02020603050405020304" pitchFamily="18" charset="0"/>
              </a:rPr>
              <a:t>Objects by sets</a:t>
            </a:r>
            <a:endParaRPr lang="en-US" dirty="0"/>
          </a:p>
        </p:txBody>
      </p:sp>
      <p:sp>
        <p:nvSpPr>
          <p:cNvPr id="5" name="TextBox 4">
            <a:extLst>
              <a:ext uri="{FF2B5EF4-FFF2-40B4-BE49-F238E27FC236}">
                <a16:creationId xmlns:a16="http://schemas.microsoft.com/office/drawing/2014/main" id="{7825187E-F461-79E7-E869-0C25EBAE4463}"/>
              </a:ext>
            </a:extLst>
          </p:cNvPr>
          <p:cNvSpPr txBox="1"/>
          <p:nvPr/>
        </p:nvSpPr>
        <p:spPr>
          <a:xfrm>
            <a:off x="411956" y="810310"/>
            <a:ext cx="8770144" cy="646331"/>
          </a:xfrm>
          <a:prstGeom prst="rect">
            <a:avLst/>
          </a:prstGeom>
          <a:noFill/>
        </p:spPr>
        <p:txBody>
          <a:bodyPr wrap="square">
            <a:spAutoFit/>
          </a:bodyPr>
          <a:lstStyle/>
          <a:p>
            <a:r>
              <a:rPr lang="en-US" sz="1800" b="0" i="0" dirty="0">
                <a:solidFill>
                  <a:srgbClr val="242021"/>
                </a:solidFill>
                <a:effectLst/>
                <a:latin typeface="TimesTen-Roman"/>
              </a:rPr>
              <a:t>The language of </a:t>
            </a:r>
            <a:r>
              <a:rPr lang="en-US" sz="1800" b="0" i="1" dirty="0">
                <a:solidFill>
                  <a:srgbClr val="242021"/>
                </a:solidFill>
                <a:effectLst/>
                <a:latin typeface="TimesTen-Roman"/>
              </a:rPr>
              <a:t>mathematical morphology </a:t>
            </a:r>
            <a:r>
              <a:rPr lang="en-US" sz="1800" b="0" i="0" dirty="0">
                <a:solidFill>
                  <a:srgbClr val="242021"/>
                </a:solidFill>
                <a:effectLst/>
                <a:latin typeface="TimesTen-Roman"/>
              </a:rPr>
              <a:t>is set theory</a:t>
            </a:r>
            <a:br>
              <a:rPr lang="en-US" dirty="0"/>
            </a:br>
            <a:r>
              <a:rPr lang="en-US" b="1" dirty="0">
                <a:latin typeface="Times New Roman" panose="02020603050405020304" pitchFamily="18" charset="0"/>
                <a:cs typeface="Times New Roman" panose="02020603050405020304" pitchFamily="18" charset="0"/>
              </a:rPr>
              <a:t>Objects in an image </a:t>
            </a:r>
            <a:r>
              <a:rPr lang="en-US" dirty="0">
                <a:latin typeface="Times New Roman" panose="02020603050405020304" pitchFamily="18" charset="0"/>
                <a:cs typeface="Times New Roman" panose="02020603050405020304" pitchFamily="18" charset="0"/>
              </a:rPr>
              <a:t>are represented by </a:t>
            </a:r>
            <a:r>
              <a:rPr lang="en-US" b="1" dirty="0">
                <a:latin typeface="Times New Roman" panose="02020603050405020304" pitchFamily="18" charset="0"/>
                <a:cs typeface="Times New Roman" panose="02020603050405020304" pitchFamily="18" charset="0"/>
              </a:rPr>
              <a:t>sets</a:t>
            </a:r>
            <a:r>
              <a:rPr lang="en-US" dirty="0">
                <a:latin typeface="Times New Roman" panose="02020603050405020304" pitchFamily="18" charset="0"/>
                <a:cs typeface="Times New Roman" panose="02020603050405020304" pitchFamily="18" charset="0"/>
              </a:rPr>
              <a:t> in </a:t>
            </a:r>
            <a:r>
              <a:rPr lang="en-US" i="1" dirty="0">
                <a:latin typeface="Times New Roman" panose="02020603050405020304" pitchFamily="18" charset="0"/>
                <a:cs typeface="Times New Roman" panose="02020603050405020304" pitchFamily="18" charset="0"/>
              </a:rPr>
              <a:t>mathematical morphology</a:t>
            </a:r>
            <a:r>
              <a:rPr lang="en-US" dirty="0">
                <a:latin typeface="Times New Roman" panose="02020603050405020304" pitchFamily="18" charset="0"/>
                <a:cs typeface="Times New Roman" panose="02020603050405020304" pitchFamily="18" charset="0"/>
              </a:rPr>
              <a:t>.</a:t>
            </a:r>
          </a:p>
        </p:txBody>
      </p:sp>
      <p:grpSp>
        <p:nvGrpSpPr>
          <p:cNvPr id="9" name="Group 8">
            <a:extLst>
              <a:ext uri="{FF2B5EF4-FFF2-40B4-BE49-F238E27FC236}">
                <a16:creationId xmlns:a16="http://schemas.microsoft.com/office/drawing/2014/main" id="{4C7031F5-C839-0DBA-4CA8-EEB370AD862D}"/>
              </a:ext>
            </a:extLst>
          </p:cNvPr>
          <p:cNvGrpSpPr/>
          <p:nvPr/>
        </p:nvGrpSpPr>
        <p:grpSpPr>
          <a:xfrm>
            <a:off x="125968" y="1584288"/>
            <a:ext cx="11940064" cy="669992"/>
            <a:chOff x="411956" y="1751928"/>
            <a:chExt cx="11940064" cy="669992"/>
          </a:xfrm>
        </p:grpSpPr>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6FDF9F4-F9EE-6830-B7F9-74F9614C760B}"/>
                    </a:ext>
                  </a:extLst>
                </p:cNvPr>
                <p:cNvSpPr txBox="1"/>
                <p:nvPr/>
              </p:nvSpPr>
              <p:spPr>
                <a:xfrm>
                  <a:off x="411956" y="1751928"/>
                  <a:ext cx="11940064" cy="669992"/>
                </a:xfrm>
                <a:prstGeom prst="rect">
                  <a:avLst/>
                </a:prstGeom>
                <a:noFill/>
              </p:spPr>
              <p:txBody>
                <a:bodyPr wrap="square">
                  <a:spAutoFit/>
                </a:bodyPr>
                <a:lstStyle/>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Binary image</a:t>
                  </a:r>
                  <a:r>
                    <a:rPr lang="en-US" dirty="0">
                      <a:solidFill>
                        <a:srgbClr val="242021"/>
                      </a:solidFill>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the element of the set is the coordinates (x, y) of pixel belong to the object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𝑍</m:t>
                          </m:r>
                        </m:e>
                        <m:sup>
                          <m:r>
                            <a:rPr lang="en-US" b="0" i="1" smtClean="0">
                              <a:latin typeface="Cambria Math" panose="02040503050406030204" pitchFamily="18" charset="0"/>
                            </a:rPr>
                            <m:t>2</m:t>
                          </m:r>
                        </m:sup>
                      </m:sSup>
                    </m:oMath>
                  </a14:m>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Gray-scaled image: the element of the set is the coordinates (x, y) of pixel belong to the object and the gray levels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𝑍</m:t>
                          </m:r>
                        </m:e>
                        <m:sup>
                          <m:r>
                            <a:rPr lang="en-US" b="0" i="1" smtClean="0">
                              <a:latin typeface="Cambria Math" panose="02040503050406030204" pitchFamily="18" charset="0"/>
                            </a:rPr>
                            <m:t>3</m:t>
                          </m:r>
                        </m:sup>
                      </m:sSup>
                    </m:oMath>
                  </a14:m>
                  <a:endParaRPr lang="en-US" dirty="0">
                    <a:latin typeface="Times New Roman" panose="02020603050405020304" pitchFamily="18" charset="0"/>
                    <a:cs typeface="Times New Roman" panose="02020603050405020304" pitchFamily="18" charset="0"/>
                  </a:endParaRPr>
                </a:p>
              </p:txBody>
            </p:sp>
          </mc:Choice>
          <mc:Fallback xmlns="">
            <p:sp>
              <p:nvSpPr>
                <p:cNvPr id="6" name="TextBox 5">
                  <a:extLst>
                    <a:ext uri="{FF2B5EF4-FFF2-40B4-BE49-F238E27FC236}">
                      <a16:creationId xmlns:a16="http://schemas.microsoft.com/office/drawing/2014/main" id="{86FDF9F4-F9EE-6830-B7F9-74F9614C760B}"/>
                    </a:ext>
                  </a:extLst>
                </p:cNvPr>
                <p:cNvSpPr txBox="1">
                  <a:spLocks noRot="1" noChangeAspect="1" noMove="1" noResize="1" noEditPoints="1" noAdjustHandles="1" noChangeArrowheads="1" noChangeShapeType="1" noTextEdit="1"/>
                </p:cNvSpPr>
                <p:nvPr/>
              </p:nvSpPr>
              <p:spPr>
                <a:xfrm>
                  <a:off x="411956" y="1751928"/>
                  <a:ext cx="11940064" cy="669992"/>
                </a:xfrm>
                <a:prstGeom prst="rect">
                  <a:avLst/>
                </a:prstGeom>
                <a:blipFill>
                  <a:blip r:embed="rId3"/>
                  <a:stretch>
                    <a:fillRect l="-358" t="-5455" b="-10000"/>
                  </a:stretch>
                </a:blipFill>
              </p:spPr>
              <p:txBody>
                <a:bodyPr/>
                <a:lstStyle/>
                <a:p>
                  <a:r>
                    <a:rPr lang="en-US">
                      <a:noFill/>
                    </a:rPr>
                    <a:t> </a:t>
                  </a:r>
                </a:p>
              </p:txBody>
            </p:sp>
          </mc:Fallback>
        </mc:AlternateContent>
        <p:sp>
          <p:nvSpPr>
            <p:cNvPr id="7" name="Arrow: Right 6">
              <a:extLst>
                <a:ext uri="{FF2B5EF4-FFF2-40B4-BE49-F238E27FC236}">
                  <a16:creationId xmlns:a16="http://schemas.microsoft.com/office/drawing/2014/main" id="{5753BC16-A906-00F4-E504-8806070A1FBA}"/>
                </a:ext>
              </a:extLst>
            </p:cNvPr>
            <p:cNvSpPr/>
            <p:nvPr/>
          </p:nvSpPr>
          <p:spPr>
            <a:xfrm>
              <a:off x="9097327" y="1863462"/>
              <a:ext cx="276225" cy="146263"/>
            </a:xfrm>
            <a:prstGeom prst="rightArrow">
              <a:avLst>
                <a:gd name="adj1" fmla="val 50000"/>
                <a:gd name="adj2" fmla="val 71164"/>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Right 7">
              <a:extLst>
                <a:ext uri="{FF2B5EF4-FFF2-40B4-BE49-F238E27FC236}">
                  <a16:creationId xmlns:a16="http://schemas.microsoft.com/office/drawing/2014/main" id="{5EAC8808-439B-07DF-2FED-F289D73746F5}"/>
                </a:ext>
              </a:extLst>
            </p:cNvPr>
            <p:cNvSpPr/>
            <p:nvPr/>
          </p:nvSpPr>
          <p:spPr>
            <a:xfrm>
              <a:off x="11246167" y="2160642"/>
              <a:ext cx="276225" cy="146263"/>
            </a:xfrm>
            <a:prstGeom prst="rightArrow">
              <a:avLst>
                <a:gd name="adj1" fmla="val 50000"/>
                <a:gd name="adj2" fmla="val 71164"/>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Picture 10">
            <a:extLst>
              <a:ext uri="{FF2B5EF4-FFF2-40B4-BE49-F238E27FC236}">
                <a16:creationId xmlns:a16="http://schemas.microsoft.com/office/drawing/2014/main" id="{BE84A5EE-3A41-B755-18C7-6414B2568459}"/>
              </a:ext>
            </a:extLst>
          </p:cNvPr>
          <p:cNvPicPr>
            <a:picLocks noChangeAspect="1"/>
          </p:cNvPicPr>
          <p:nvPr/>
        </p:nvPicPr>
        <p:blipFill>
          <a:blip r:embed="rId4"/>
          <a:stretch>
            <a:fillRect/>
          </a:stretch>
        </p:blipFill>
        <p:spPr>
          <a:xfrm>
            <a:off x="1829276" y="2295601"/>
            <a:ext cx="2519714" cy="2078552"/>
          </a:xfrm>
          <a:prstGeom prst="rect">
            <a:avLst/>
          </a:prstGeom>
        </p:spPr>
      </p:pic>
      <p:pic>
        <p:nvPicPr>
          <p:cNvPr id="13" name="Picture 12">
            <a:extLst>
              <a:ext uri="{FF2B5EF4-FFF2-40B4-BE49-F238E27FC236}">
                <a16:creationId xmlns:a16="http://schemas.microsoft.com/office/drawing/2014/main" id="{7FA54160-8A8C-2961-FCD0-80EF2BF26228}"/>
              </a:ext>
            </a:extLst>
          </p:cNvPr>
          <p:cNvPicPr>
            <a:picLocks noChangeAspect="1"/>
          </p:cNvPicPr>
          <p:nvPr/>
        </p:nvPicPr>
        <p:blipFill>
          <a:blip r:embed="rId5"/>
          <a:stretch>
            <a:fillRect/>
          </a:stretch>
        </p:blipFill>
        <p:spPr>
          <a:xfrm>
            <a:off x="6523321" y="2381926"/>
            <a:ext cx="2564244" cy="1664293"/>
          </a:xfrm>
          <a:prstGeom prst="rect">
            <a:avLst/>
          </a:prstGeom>
        </p:spPr>
      </p:pic>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FDA88EB6-2A48-F03E-E2BE-58E41EFC4800}"/>
                  </a:ext>
                </a:extLst>
              </p:cNvPr>
              <p:cNvSpPr txBox="1"/>
              <p:nvPr/>
            </p:nvSpPr>
            <p:spPr>
              <a:xfrm>
                <a:off x="2397437" y="4230808"/>
                <a:ext cx="138339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𝑍</m:t>
                          </m:r>
                        </m:e>
                        <m:sup>
                          <m:r>
                            <a:rPr lang="en-US" b="0" i="1" smtClean="0">
                              <a:latin typeface="Cambria Math" panose="02040503050406030204" pitchFamily="18" charset="0"/>
                            </a:rPr>
                            <m:t>2</m:t>
                          </m:r>
                        </m:sup>
                      </m:sSup>
                    </m:oMath>
                  </m:oMathPara>
                </a14:m>
                <a:endParaRPr lang="en-US" dirty="0"/>
              </a:p>
            </p:txBody>
          </p:sp>
        </mc:Choice>
        <mc:Fallback xmlns="">
          <p:sp>
            <p:nvSpPr>
              <p:cNvPr id="15" name="TextBox 14">
                <a:extLst>
                  <a:ext uri="{FF2B5EF4-FFF2-40B4-BE49-F238E27FC236}">
                    <a16:creationId xmlns:a16="http://schemas.microsoft.com/office/drawing/2014/main" id="{FDA88EB6-2A48-F03E-E2BE-58E41EFC4800}"/>
                  </a:ext>
                </a:extLst>
              </p:cNvPr>
              <p:cNvSpPr txBox="1">
                <a:spLocks noRot="1" noChangeAspect="1" noMove="1" noResize="1" noEditPoints="1" noAdjustHandles="1" noChangeArrowheads="1" noChangeShapeType="1" noTextEdit="1"/>
              </p:cNvSpPr>
              <p:nvPr/>
            </p:nvSpPr>
            <p:spPr>
              <a:xfrm>
                <a:off x="2397437" y="4230808"/>
                <a:ext cx="1383392"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E68FE5C0-1F31-1C75-3D62-E24996B4A3FA}"/>
                  </a:ext>
                </a:extLst>
              </p:cNvPr>
              <p:cNvSpPr txBox="1"/>
              <p:nvPr/>
            </p:nvSpPr>
            <p:spPr>
              <a:xfrm>
                <a:off x="7113747" y="4230808"/>
                <a:ext cx="138339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𝑍</m:t>
                          </m:r>
                        </m:e>
                        <m:sup>
                          <m:r>
                            <a:rPr lang="en-US" b="0" i="1" smtClean="0">
                              <a:latin typeface="Cambria Math" panose="02040503050406030204" pitchFamily="18" charset="0"/>
                            </a:rPr>
                            <m:t>3</m:t>
                          </m:r>
                        </m:sup>
                      </m:sSup>
                    </m:oMath>
                  </m:oMathPara>
                </a14:m>
                <a:endParaRPr lang="en-US" dirty="0"/>
              </a:p>
            </p:txBody>
          </p:sp>
        </mc:Choice>
        <mc:Fallback xmlns="">
          <p:sp>
            <p:nvSpPr>
              <p:cNvPr id="16" name="TextBox 15">
                <a:extLst>
                  <a:ext uri="{FF2B5EF4-FFF2-40B4-BE49-F238E27FC236}">
                    <a16:creationId xmlns:a16="http://schemas.microsoft.com/office/drawing/2014/main" id="{E68FE5C0-1F31-1C75-3D62-E24996B4A3FA}"/>
                  </a:ext>
                </a:extLst>
              </p:cNvPr>
              <p:cNvSpPr txBox="1">
                <a:spLocks noRot="1" noChangeAspect="1" noMove="1" noResize="1" noEditPoints="1" noAdjustHandles="1" noChangeArrowheads="1" noChangeShapeType="1" noTextEdit="1"/>
              </p:cNvSpPr>
              <p:nvPr/>
            </p:nvSpPr>
            <p:spPr>
              <a:xfrm>
                <a:off x="7113747" y="4230808"/>
                <a:ext cx="1383392" cy="369332"/>
              </a:xfrm>
              <a:prstGeom prst="rect">
                <a:avLst/>
              </a:prstGeom>
              <a:blipFill>
                <a:blip r:embed="rId7"/>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0861597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58C9BE-C2F7-9547-9909-5CCF6D95A4EE}"/>
              </a:ext>
            </a:extLst>
          </p:cNvPr>
          <p:cNvSpPr>
            <a:spLocks noGrp="1"/>
          </p:cNvSpPr>
          <p:nvPr>
            <p:ph type="title"/>
          </p:nvPr>
        </p:nvSpPr>
        <p:spPr/>
        <p:txBody>
          <a:bodyPr/>
          <a:lstStyle/>
          <a:p>
            <a:r>
              <a:rPr lang="en-US" dirty="0">
                <a:cs typeface="Times New Roman" panose="02020603050405020304" pitchFamily="18" charset="0"/>
              </a:rPr>
              <a:t>Representing </a:t>
            </a:r>
            <a:r>
              <a:rPr lang="en-US" b="1" dirty="0">
                <a:cs typeface="Times New Roman" panose="02020603050405020304" pitchFamily="18" charset="0"/>
              </a:rPr>
              <a:t>Objects by sets</a:t>
            </a:r>
            <a:endParaRPr lang="en-US" dirty="0"/>
          </a:p>
        </p:txBody>
      </p:sp>
      <p:sp>
        <p:nvSpPr>
          <p:cNvPr id="4" name="TextBox 3">
            <a:extLst>
              <a:ext uri="{FF2B5EF4-FFF2-40B4-BE49-F238E27FC236}">
                <a16:creationId xmlns:a16="http://schemas.microsoft.com/office/drawing/2014/main" id="{3392FB2B-3CA6-EED3-CCA9-BE6D2A728807}"/>
              </a:ext>
            </a:extLst>
          </p:cNvPr>
          <p:cNvSpPr txBox="1"/>
          <p:nvPr/>
        </p:nvSpPr>
        <p:spPr>
          <a:xfrm>
            <a:off x="3009900" y="872609"/>
            <a:ext cx="6172200" cy="461665"/>
          </a:xfrm>
          <a:prstGeom prst="rect">
            <a:avLst/>
          </a:prstGeom>
          <a:noFill/>
        </p:spPr>
        <p:txBody>
          <a:bodyPr wrap="square">
            <a:spAutoFit/>
          </a:bodyPr>
          <a:lstStyle/>
          <a:p>
            <a:pPr algn="ctr"/>
            <a:r>
              <a:rPr lang="en-US" sz="2400" b="1" dirty="0"/>
              <a:t>Basic Set Operators</a:t>
            </a:r>
          </a:p>
        </p:txBody>
      </p:sp>
      <mc:AlternateContent xmlns:mc="http://schemas.openxmlformats.org/markup-compatibility/2006" xmlns:a14="http://schemas.microsoft.com/office/drawing/2010/main">
        <mc:Choice Requires="a14">
          <p:graphicFrame>
            <p:nvGraphicFramePr>
              <p:cNvPr id="10" name="Table 9">
                <a:extLst>
                  <a:ext uri="{FF2B5EF4-FFF2-40B4-BE49-F238E27FC236}">
                    <a16:creationId xmlns:a16="http://schemas.microsoft.com/office/drawing/2014/main" id="{5055298F-4959-DAF1-51BE-35F2362F93BA}"/>
                  </a:ext>
                </a:extLst>
              </p:cNvPr>
              <p:cNvGraphicFramePr>
                <a:graphicFrameLocks noGrp="1"/>
              </p:cNvGraphicFramePr>
              <p:nvPr>
                <p:extLst>
                  <p:ext uri="{D42A27DB-BD31-4B8C-83A1-F6EECF244321}">
                    <p14:modId xmlns:p14="http://schemas.microsoft.com/office/powerpoint/2010/main" val="3606248008"/>
                  </p:ext>
                </p:extLst>
              </p:nvPr>
            </p:nvGraphicFramePr>
            <p:xfrm>
              <a:off x="1168400" y="1552456"/>
              <a:ext cx="9855200" cy="3337560"/>
            </p:xfrm>
            <a:graphic>
              <a:graphicData uri="http://schemas.openxmlformats.org/drawingml/2006/table">
                <a:tbl>
                  <a:tblPr firstRow="1" bandRow="1">
                    <a:tableStyleId>{21E4AEA4-8DFA-4A89-87EB-49C32662AFE0}</a:tableStyleId>
                  </a:tblPr>
                  <a:tblGrid>
                    <a:gridCol w="4927600">
                      <a:extLst>
                        <a:ext uri="{9D8B030D-6E8A-4147-A177-3AD203B41FA5}">
                          <a16:colId xmlns:a16="http://schemas.microsoft.com/office/drawing/2014/main" val="824195045"/>
                        </a:ext>
                      </a:extLst>
                    </a:gridCol>
                    <a:gridCol w="4927600">
                      <a:extLst>
                        <a:ext uri="{9D8B030D-6E8A-4147-A177-3AD203B41FA5}">
                          <a16:colId xmlns:a16="http://schemas.microsoft.com/office/drawing/2014/main" val="4234243344"/>
                        </a:ext>
                      </a:extLst>
                    </a:gridCol>
                  </a:tblGrid>
                  <a:tr h="370840">
                    <a:tc>
                      <a:txBody>
                        <a:bodyPr/>
                        <a:lstStyle/>
                        <a:p>
                          <a:pPr algn="ctr"/>
                          <a:r>
                            <a:rPr lang="en-US" sz="1800" dirty="0">
                              <a:latin typeface="Times New Roman" panose="02020603050405020304" pitchFamily="18" charset="0"/>
                              <a:cs typeface="Times New Roman" panose="02020603050405020304" pitchFamily="18" charset="0"/>
                            </a:rPr>
                            <a:t>Set operators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US" sz="1800" dirty="0">
                              <a:latin typeface="Times New Roman" panose="02020603050405020304" pitchFamily="18" charset="0"/>
                              <a:cs typeface="Times New Roman" panose="02020603050405020304" pitchFamily="18" charset="0"/>
                            </a:rPr>
                            <a:t>Denotations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606267700"/>
                      </a:ext>
                    </a:extLst>
                  </a:tr>
                  <a:tr h="370840">
                    <a:tc>
                      <a:txBody>
                        <a:bodyPr/>
                        <a:lstStyle/>
                        <a:p>
                          <a:r>
                            <a:rPr lang="pt-BR" sz="1800" dirty="0">
                              <a:latin typeface="Times New Roman" panose="02020603050405020304" pitchFamily="18" charset="0"/>
                              <a:cs typeface="Times New Roman" panose="02020603050405020304" pitchFamily="18" charset="0"/>
                            </a:rPr>
                            <a:t>A Subset B</a:t>
                          </a:r>
                          <a:endParaRPr lang="en-US" sz="1800" dirty="0">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ADC2D9"/>
                        </a:solidFill>
                      </a:tcPr>
                    </a:tc>
                    <a:tc>
                      <a:txBody>
                        <a:bodyPr/>
                        <a:lstStyle/>
                        <a:p>
                          <a:pPr algn="ctr"/>
                          <a:r>
                            <a:rPr lang="pt-BR" sz="1800" dirty="0">
                              <a:latin typeface="Times New Roman" panose="02020603050405020304" pitchFamily="18" charset="0"/>
                              <a:cs typeface="Times New Roman" panose="02020603050405020304" pitchFamily="18" charset="0"/>
                            </a:rPr>
                            <a:t>A ⊆ B </a:t>
                          </a:r>
                          <a:endParaRPr lang="en-US" sz="1800" dirty="0">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ADC2D9"/>
                        </a:solidFill>
                      </a:tcPr>
                    </a:tc>
                    <a:extLst>
                      <a:ext uri="{0D108BD9-81ED-4DB2-BD59-A6C34878D82A}">
                        <a16:rowId xmlns:a16="http://schemas.microsoft.com/office/drawing/2014/main" val="1680620664"/>
                      </a:ext>
                    </a:extLst>
                  </a:tr>
                  <a:tr h="370840">
                    <a:tc>
                      <a:txBody>
                        <a:bodyPr/>
                        <a:lstStyle/>
                        <a:p>
                          <a:r>
                            <a:rPr lang="en-US" sz="1800" dirty="0">
                              <a:latin typeface="Times New Roman" panose="02020603050405020304" pitchFamily="18" charset="0"/>
                              <a:cs typeface="Times New Roman" panose="02020603050405020304" pitchFamily="18" charset="0"/>
                            </a:rPr>
                            <a:t>Union of A and B</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ADC2D9"/>
                        </a:solidFill>
                      </a:tcPr>
                    </a:tc>
                    <a:tc>
                      <a:txBody>
                        <a:bodyPr/>
                        <a:lstStyle/>
                        <a:p>
                          <a:pPr algn="ctr"/>
                          <a:r>
                            <a:rPr lang="en-US" sz="1800" dirty="0">
                              <a:latin typeface="Times New Roman" panose="02020603050405020304" pitchFamily="18" charset="0"/>
                              <a:cs typeface="Times New Roman" panose="02020603050405020304" pitchFamily="18" charset="0"/>
                            </a:rPr>
                            <a:t>C = A ∪ B </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ADC2D9"/>
                        </a:solidFill>
                      </a:tcPr>
                    </a:tc>
                    <a:extLst>
                      <a:ext uri="{0D108BD9-81ED-4DB2-BD59-A6C34878D82A}">
                        <a16:rowId xmlns:a16="http://schemas.microsoft.com/office/drawing/2014/main" val="812012786"/>
                      </a:ext>
                    </a:extLst>
                  </a:tr>
                  <a:tr h="370840">
                    <a:tc>
                      <a:txBody>
                        <a:bodyPr/>
                        <a:lstStyle/>
                        <a:p>
                          <a:r>
                            <a:rPr lang="en-US" sz="1800" dirty="0">
                              <a:latin typeface="Times New Roman" panose="02020603050405020304" pitchFamily="18" charset="0"/>
                              <a:cs typeface="Times New Roman" panose="02020603050405020304" pitchFamily="18" charset="0"/>
                            </a:rPr>
                            <a:t>Intersection of A and B</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ADC2D9"/>
                        </a:solidFill>
                      </a:tcPr>
                    </a:tc>
                    <a:tc>
                      <a:txBody>
                        <a:bodyPr/>
                        <a:lstStyle/>
                        <a:p>
                          <a:pPr algn="ctr"/>
                          <a:r>
                            <a:rPr lang="en-US" sz="1800" dirty="0">
                              <a:latin typeface="Times New Roman" panose="02020603050405020304" pitchFamily="18" charset="0"/>
                              <a:cs typeface="Times New Roman" panose="02020603050405020304" pitchFamily="18" charset="0"/>
                            </a:rPr>
                            <a:t>C = A ∩ B </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ADC2D9"/>
                        </a:solidFill>
                      </a:tcPr>
                    </a:tc>
                    <a:extLst>
                      <a:ext uri="{0D108BD9-81ED-4DB2-BD59-A6C34878D82A}">
                        <a16:rowId xmlns:a16="http://schemas.microsoft.com/office/drawing/2014/main" val="446478015"/>
                      </a:ext>
                    </a:extLst>
                  </a:tr>
                  <a:tr h="370840">
                    <a:tc>
                      <a:txBody>
                        <a:bodyPr/>
                        <a:lstStyle/>
                        <a:p>
                          <a:r>
                            <a:rPr lang="en-US" sz="1800" dirty="0">
                              <a:latin typeface="Times New Roman" panose="02020603050405020304" pitchFamily="18" charset="0"/>
                              <a:cs typeface="Times New Roman" panose="02020603050405020304" pitchFamily="18" charset="0"/>
                            </a:rPr>
                            <a:t>Disjoint</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ADC2D9"/>
                        </a:solidFill>
                      </a:tcPr>
                    </a:tc>
                    <a:tc>
                      <a:txBody>
                        <a:bodyPr/>
                        <a:lstStyle/>
                        <a:p>
                          <a:pPr algn="ctr"/>
                          <a:r>
                            <a:rPr lang="en-US" sz="1800" dirty="0">
                              <a:latin typeface="Times New Roman" panose="02020603050405020304" pitchFamily="18" charset="0"/>
                              <a:cs typeface="Times New Roman" panose="02020603050405020304" pitchFamily="18" charset="0"/>
                            </a:rPr>
                            <a:t>A ∩ B = ∅</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ADC2D9"/>
                        </a:solidFill>
                      </a:tcPr>
                    </a:tc>
                    <a:extLst>
                      <a:ext uri="{0D108BD9-81ED-4DB2-BD59-A6C34878D82A}">
                        <a16:rowId xmlns:a16="http://schemas.microsoft.com/office/drawing/2014/main" val="2867525295"/>
                      </a:ext>
                    </a:extLst>
                  </a:tr>
                  <a:tr h="370840">
                    <a:tc>
                      <a:txBody>
                        <a:bodyPr/>
                        <a:lstStyle/>
                        <a:p>
                          <a:r>
                            <a:rPr lang="en-US" sz="1800" dirty="0">
                              <a:latin typeface="Times New Roman" panose="02020603050405020304" pitchFamily="18" charset="0"/>
                              <a:cs typeface="Times New Roman" panose="02020603050405020304" pitchFamily="18" charset="0"/>
                            </a:rPr>
                            <a:t>Complement of A</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ADC2D9"/>
                        </a:solidFill>
                      </a:tcPr>
                    </a:tc>
                    <a:tc>
                      <a:txBody>
                        <a:bodyPr/>
                        <a:lstStyle/>
                        <a:p>
                          <a:pPr algn="ctr"/>
                          <a14:m>
                            <m:oMath xmlns:m="http://schemas.openxmlformats.org/officeDocument/2006/math">
                              <m:sSup>
                                <m:sSupPr>
                                  <m:ctrlPr>
                                    <a:rPr lang="en-US" sz="1800" i="1" smtClean="0">
                                      <a:latin typeface="Cambria Math" panose="02040503050406030204" pitchFamily="18" charset="0"/>
                                    </a:rPr>
                                  </m:ctrlPr>
                                </m:sSupPr>
                                <m:e>
                                  <m:r>
                                    <a:rPr lang="en-US" sz="1800" b="0" smtClean="0">
                                      <a:latin typeface="Cambria Math" panose="02040503050406030204" pitchFamily="18" charset="0"/>
                                    </a:rPr>
                                    <m:t>𝐴</m:t>
                                  </m:r>
                                </m:e>
                                <m:sup>
                                  <m:r>
                                    <a:rPr lang="en-US" sz="1800" b="0" smtClean="0">
                                      <a:latin typeface="Cambria Math" panose="02040503050406030204" pitchFamily="18" charset="0"/>
                                    </a:rPr>
                                    <m:t>𝑐</m:t>
                                  </m:r>
                                </m:sup>
                              </m:sSup>
                            </m:oMath>
                          </a14:m>
                          <a:r>
                            <a:rPr lang="en-US" sz="1800" dirty="0">
                              <a:latin typeface="Times New Roman" panose="02020603050405020304" pitchFamily="18" charset="0"/>
                              <a:cs typeface="Times New Roman" panose="02020603050405020304" pitchFamily="18" charset="0"/>
                            </a:rPr>
                            <a:t> ={ w | w ∉ A} </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ADC2D9"/>
                        </a:solidFill>
                      </a:tcPr>
                    </a:tc>
                    <a:extLst>
                      <a:ext uri="{0D108BD9-81ED-4DB2-BD59-A6C34878D82A}">
                        <a16:rowId xmlns:a16="http://schemas.microsoft.com/office/drawing/2014/main" val="2616535105"/>
                      </a:ext>
                    </a:extLst>
                  </a:tr>
                  <a:tr h="370840">
                    <a:tc>
                      <a:txBody>
                        <a:bodyPr/>
                        <a:lstStyle/>
                        <a:p>
                          <a:r>
                            <a:rPr lang="en-US" sz="1800" dirty="0">
                              <a:latin typeface="Times New Roman" panose="02020603050405020304" pitchFamily="18" charset="0"/>
                              <a:cs typeface="Times New Roman" panose="02020603050405020304" pitchFamily="18" charset="0"/>
                            </a:rPr>
                            <a:t>Difference of A and B</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ADC2D9"/>
                        </a:solidFill>
                      </a:tcPr>
                    </a:tc>
                    <a:tc>
                      <a:txBody>
                        <a:bodyPr/>
                        <a:lstStyle/>
                        <a:p>
                          <a:pPr algn="ctr"/>
                          <a:r>
                            <a:rPr lang="pl-PL" sz="1800" dirty="0">
                              <a:latin typeface="Times New Roman" panose="02020603050405020304" pitchFamily="18" charset="0"/>
                              <a:cs typeface="Times New Roman" panose="02020603050405020304" pitchFamily="18" charset="0"/>
                            </a:rPr>
                            <a:t>A</a:t>
                          </a:r>
                          <a:r>
                            <a:rPr lang="en-US" sz="1800" dirty="0">
                              <a:latin typeface="Times New Roman" panose="02020603050405020304" pitchFamily="18" charset="0"/>
                              <a:cs typeface="Times New Roman" panose="02020603050405020304" pitchFamily="18" charset="0"/>
                            </a:rPr>
                            <a:t> </a:t>
                          </a:r>
                          <a:r>
                            <a:rPr lang="pl-PL" sz="1800" dirty="0">
                              <a:latin typeface="Times New Roman" panose="02020603050405020304" pitchFamily="18" charset="0"/>
                              <a:cs typeface="Times New Roman" panose="02020603050405020304" pitchFamily="18" charset="0"/>
                            </a:rPr>
                            <a:t>-</a:t>
                          </a:r>
                          <a:r>
                            <a:rPr lang="en-US" sz="1800" dirty="0">
                              <a:latin typeface="Times New Roman" panose="02020603050405020304" pitchFamily="18" charset="0"/>
                              <a:cs typeface="Times New Roman" panose="02020603050405020304" pitchFamily="18" charset="0"/>
                            </a:rPr>
                            <a:t> </a:t>
                          </a:r>
                          <a:r>
                            <a:rPr lang="pl-PL" sz="1800" dirty="0">
                              <a:latin typeface="Times New Roman" panose="02020603050405020304" pitchFamily="18" charset="0"/>
                              <a:cs typeface="Times New Roman" panose="02020603050405020304" pitchFamily="18" charset="0"/>
                            </a:rPr>
                            <a:t>B = {w | w ∈</a:t>
                          </a:r>
                          <a:r>
                            <a:rPr lang="en-US" sz="1800" dirty="0">
                              <a:latin typeface="Times New Roman" panose="02020603050405020304" pitchFamily="18" charset="0"/>
                              <a:cs typeface="Times New Roman" panose="02020603050405020304" pitchFamily="18" charset="0"/>
                            </a:rPr>
                            <a:t> </a:t>
                          </a:r>
                          <a:r>
                            <a:rPr lang="pl-PL" sz="1800" dirty="0">
                              <a:latin typeface="Times New Roman" panose="02020603050405020304" pitchFamily="18" charset="0"/>
                              <a:cs typeface="Times New Roman" panose="02020603050405020304" pitchFamily="18" charset="0"/>
                            </a:rPr>
                            <a:t>A, w ∉ B } </a:t>
                          </a:r>
                          <a:endParaRPr lang="en-US" sz="1800" dirty="0">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ADC2D9"/>
                        </a:solidFill>
                      </a:tcPr>
                    </a:tc>
                    <a:extLst>
                      <a:ext uri="{0D108BD9-81ED-4DB2-BD59-A6C34878D82A}">
                        <a16:rowId xmlns:a16="http://schemas.microsoft.com/office/drawing/2014/main" val="3015781475"/>
                      </a:ext>
                    </a:extLst>
                  </a:tr>
                  <a:tr h="370840">
                    <a:tc>
                      <a:txBody>
                        <a:bodyPr/>
                        <a:lstStyle/>
                        <a:p>
                          <a:r>
                            <a:rPr lang="en-US" sz="1800" dirty="0">
                              <a:latin typeface="Times New Roman" panose="02020603050405020304" pitchFamily="18" charset="0"/>
                              <a:cs typeface="Times New Roman" panose="02020603050405020304" pitchFamily="18" charset="0"/>
                            </a:rPr>
                            <a:t>Reflection of A</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ADC2D9"/>
                        </a:solidFill>
                      </a:tcPr>
                    </a:tc>
                    <a:tc>
                      <a:txBody>
                        <a:bodyPr/>
                        <a:lstStyle/>
                        <a:p>
                          <a:pPr algn="ctr"/>
                          <a:r>
                            <a:rPr lang="pl-PL" sz="1800" dirty="0">
                              <a:latin typeface="Times New Roman" panose="02020603050405020304" pitchFamily="18" charset="0"/>
                              <a:cs typeface="Times New Roman" panose="02020603050405020304" pitchFamily="18" charset="0"/>
                            </a:rPr>
                            <a:t>Â = { w | w = -a for a ∈ A} </a:t>
                          </a:r>
                          <a:endParaRPr lang="en-US" sz="1800" dirty="0">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ADC2D9"/>
                        </a:solidFill>
                      </a:tcPr>
                    </a:tc>
                    <a:extLst>
                      <a:ext uri="{0D108BD9-81ED-4DB2-BD59-A6C34878D82A}">
                        <a16:rowId xmlns:a16="http://schemas.microsoft.com/office/drawing/2014/main" val="3062176108"/>
                      </a:ext>
                    </a:extLst>
                  </a:tr>
                  <a:tr h="370840">
                    <a:tc>
                      <a:txBody>
                        <a:bodyPr/>
                        <a:lstStyle/>
                        <a:p>
                          <a:r>
                            <a:rPr lang="en-US" sz="1800" dirty="0">
                              <a:latin typeface="Times New Roman" panose="02020603050405020304" pitchFamily="18" charset="0"/>
                              <a:cs typeface="Times New Roman" panose="02020603050405020304" pitchFamily="18" charset="0"/>
                            </a:rPr>
                            <a:t>Translation of set A by point z(z1, z2)</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ADC2D9"/>
                        </a:solidFill>
                      </a:tcPr>
                    </a:tc>
                    <a:tc>
                      <a:txBody>
                        <a:bodyPr/>
                        <a:lstStyle/>
                        <a:p>
                          <a:pPr algn="ctr"/>
                          <a14:m>
                            <m:oMath xmlns:m="http://schemas.openxmlformats.org/officeDocument/2006/math">
                              <m:sSub>
                                <m:sSubPr>
                                  <m:ctrlPr>
                                    <a:rPr lang="pl-PL" sz="1800" i="1" dirty="0" smtClean="0">
                                      <a:latin typeface="Cambria Math" panose="02040503050406030204" pitchFamily="18" charset="0"/>
                                    </a:rPr>
                                  </m:ctrlPr>
                                </m:sSubPr>
                                <m:e>
                                  <m:r>
                                    <a:rPr lang="pl-PL" sz="1800" dirty="0" smtClean="0">
                                      <a:latin typeface="Cambria Math" panose="02040503050406030204" pitchFamily="18" charset="0"/>
                                    </a:rPr>
                                    <m:t>(</m:t>
                                  </m:r>
                                  <m:r>
                                    <a:rPr lang="pl-PL" sz="1800" dirty="0" smtClean="0">
                                      <a:latin typeface="Cambria Math" panose="02040503050406030204" pitchFamily="18" charset="0"/>
                                    </a:rPr>
                                    <m:t>𝐴</m:t>
                                  </m:r>
                                  <m:r>
                                    <a:rPr lang="pl-PL" sz="1800" dirty="0" smtClean="0">
                                      <a:latin typeface="Cambria Math" panose="02040503050406030204" pitchFamily="18" charset="0"/>
                                    </a:rPr>
                                    <m:t>)</m:t>
                                  </m:r>
                                </m:e>
                                <m:sub>
                                  <m:r>
                                    <a:rPr lang="pl-PL" sz="1800" dirty="0" smtClean="0">
                                      <a:latin typeface="Cambria Math" panose="02040503050406030204" pitchFamily="18" charset="0"/>
                                    </a:rPr>
                                    <m:t>𝑧</m:t>
                                  </m:r>
                                </m:sub>
                              </m:sSub>
                              <m:r>
                                <a:rPr lang="pl-PL" sz="1800" dirty="0" smtClean="0">
                                  <a:latin typeface="Cambria Math" panose="02040503050406030204" pitchFamily="18" charset="0"/>
                                </a:rPr>
                                <m:t> </m:t>
                              </m:r>
                            </m:oMath>
                          </a14:m>
                          <a:r>
                            <a:rPr lang="pl-PL" sz="1800" dirty="0">
                              <a:latin typeface="Times New Roman" panose="02020603050405020304" pitchFamily="18" charset="0"/>
                              <a:cs typeface="Times New Roman" panose="02020603050405020304" pitchFamily="18" charset="0"/>
                            </a:rPr>
                            <a:t>= { c | c = a + z, for a ∈ A}</a:t>
                          </a:r>
                          <a:endParaRPr lang="en-US" sz="1800" dirty="0">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ADC2D9"/>
                        </a:solidFill>
                      </a:tcPr>
                    </a:tc>
                    <a:extLst>
                      <a:ext uri="{0D108BD9-81ED-4DB2-BD59-A6C34878D82A}">
                        <a16:rowId xmlns:a16="http://schemas.microsoft.com/office/drawing/2014/main" val="1350530401"/>
                      </a:ext>
                    </a:extLst>
                  </a:tr>
                </a:tbl>
              </a:graphicData>
            </a:graphic>
          </p:graphicFrame>
        </mc:Choice>
        <mc:Fallback xmlns="">
          <p:graphicFrame>
            <p:nvGraphicFramePr>
              <p:cNvPr id="10" name="Table 9">
                <a:extLst>
                  <a:ext uri="{FF2B5EF4-FFF2-40B4-BE49-F238E27FC236}">
                    <a16:creationId xmlns:a16="http://schemas.microsoft.com/office/drawing/2014/main" id="{5055298F-4959-DAF1-51BE-35F2362F93BA}"/>
                  </a:ext>
                </a:extLst>
              </p:cNvPr>
              <p:cNvGraphicFramePr>
                <a:graphicFrameLocks noGrp="1"/>
              </p:cNvGraphicFramePr>
              <p:nvPr>
                <p:extLst>
                  <p:ext uri="{D42A27DB-BD31-4B8C-83A1-F6EECF244321}">
                    <p14:modId xmlns:p14="http://schemas.microsoft.com/office/powerpoint/2010/main" val="3606248008"/>
                  </p:ext>
                </p:extLst>
              </p:nvPr>
            </p:nvGraphicFramePr>
            <p:xfrm>
              <a:off x="1168400" y="1552456"/>
              <a:ext cx="9855200" cy="3337560"/>
            </p:xfrm>
            <a:graphic>
              <a:graphicData uri="http://schemas.openxmlformats.org/drawingml/2006/table">
                <a:tbl>
                  <a:tblPr firstRow="1" bandRow="1">
                    <a:tableStyleId>{21E4AEA4-8DFA-4A89-87EB-49C32662AFE0}</a:tableStyleId>
                  </a:tblPr>
                  <a:tblGrid>
                    <a:gridCol w="4927600">
                      <a:extLst>
                        <a:ext uri="{9D8B030D-6E8A-4147-A177-3AD203B41FA5}">
                          <a16:colId xmlns:a16="http://schemas.microsoft.com/office/drawing/2014/main" val="824195045"/>
                        </a:ext>
                      </a:extLst>
                    </a:gridCol>
                    <a:gridCol w="4927600">
                      <a:extLst>
                        <a:ext uri="{9D8B030D-6E8A-4147-A177-3AD203B41FA5}">
                          <a16:colId xmlns:a16="http://schemas.microsoft.com/office/drawing/2014/main" val="4234243344"/>
                        </a:ext>
                      </a:extLst>
                    </a:gridCol>
                  </a:tblGrid>
                  <a:tr h="370840">
                    <a:tc>
                      <a:txBody>
                        <a:bodyPr/>
                        <a:lstStyle/>
                        <a:p>
                          <a:pPr algn="ctr"/>
                          <a:r>
                            <a:rPr lang="en-US" sz="1800" dirty="0">
                              <a:latin typeface="Times New Roman" panose="02020603050405020304" pitchFamily="18" charset="0"/>
                              <a:cs typeface="Times New Roman" panose="02020603050405020304" pitchFamily="18" charset="0"/>
                            </a:rPr>
                            <a:t>Set operators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US" sz="1800" dirty="0">
                              <a:latin typeface="Times New Roman" panose="02020603050405020304" pitchFamily="18" charset="0"/>
                              <a:cs typeface="Times New Roman" panose="02020603050405020304" pitchFamily="18" charset="0"/>
                            </a:rPr>
                            <a:t>Denotations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606267700"/>
                      </a:ext>
                    </a:extLst>
                  </a:tr>
                  <a:tr h="370840">
                    <a:tc>
                      <a:txBody>
                        <a:bodyPr/>
                        <a:lstStyle/>
                        <a:p>
                          <a:r>
                            <a:rPr lang="pt-BR" sz="1800" dirty="0">
                              <a:latin typeface="Times New Roman" panose="02020603050405020304" pitchFamily="18" charset="0"/>
                              <a:cs typeface="Times New Roman" panose="02020603050405020304" pitchFamily="18" charset="0"/>
                            </a:rPr>
                            <a:t>A Subset B</a:t>
                          </a:r>
                          <a:endParaRPr lang="en-US" sz="1800" dirty="0">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ADC2D9"/>
                        </a:solidFill>
                      </a:tcPr>
                    </a:tc>
                    <a:tc>
                      <a:txBody>
                        <a:bodyPr/>
                        <a:lstStyle/>
                        <a:p>
                          <a:pPr algn="ctr"/>
                          <a:r>
                            <a:rPr lang="pt-BR" sz="1800" dirty="0">
                              <a:latin typeface="Times New Roman" panose="02020603050405020304" pitchFamily="18" charset="0"/>
                              <a:cs typeface="Times New Roman" panose="02020603050405020304" pitchFamily="18" charset="0"/>
                            </a:rPr>
                            <a:t>A ⊆ B </a:t>
                          </a:r>
                          <a:endParaRPr lang="en-US" sz="1800" dirty="0">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ADC2D9"/>
                        </a:solidFill>
                      </a:tcPr>
                    </a:tc>
                    <a:extLst>
                      <a:ext uri="{0D108BD9-81ED-4DB2-BD59-A6C34878D82A}">
                        <a16:rowId xmlns:a16="http://schemas.microsoft.com/office/drawing/2014/main" val="1680620664"/>
                      </a:ext>
                    </a:extLst>
                  </a:tr>
                  <a:tr h="370840">
                    <a:tc>
                      <a:txBody>
                        <a:bodyPr/>
                        <a:lstStyle/>
                        <a:p>
                          <a:r>
                            <a:rPr lang="en-US" sz="1800" dirty="0">
                              <a:latin typeface="Times New Roman" panose="02020603050405020304" pitchFamily="18" charset="0"/>
                              <a:cs typeface="Times New Roman" panose="02020603050405020304" pitchFamily="18" charset="0"/>
                            </a:rPr>
                            <a:t>Union of A and B</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ADC2D9"/>
                        </a:solidFill>
                      </a:tcPr>
                    </a:tc>
                    <a:tc>
                      <a:txBody>
                        <a:bodyPr/>
                        <a:lstStyle/>
                        <a:p>
                          <a:pPr algn="ctr"/>
                          <a:r>
                            <a:rPr lang="en-US" sz="1800" dirty="0">
                              <a:latin typeface="Times New Roman" panose="02020603050405020304" pitchFamily="18" charset="0"/>
                              <a:cs typeface="Times New Roman" panose="02020603050405020304" pitchFamily="18" charset="0"/>
                            </a:rPr>
                            <a:t>C = A ∪ B </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ADC2D9"/>
                        </a:solidFill>
                      </a:tcPr>
                    </a:tc>
                    <a:extLst>
                      <a:ext uri="{0D108BD9-81ED-4DB2-BD59-A6C34878D82A}">
                        <a16:rowId xmlns:a16="http://schemas.microsoft.com/office/drawing/2014/main" val="812012786"/>
                      </a:ext>
                    </a:extLst>
                  </a:tr>
                  <a:tr h="370840">
                    <a:tc>
                      <a:txBody>
                        <a:bodyPr/>
                        <a:lstStyle/>
                        <a:p>
                          <a:r>
                            <a:rPr lang="en-US" sz="1800" dirty="0">
                              <a:latin typeface="Times New Roman" panose="02020603050405020304" pitchFamily="18" charset="0"/>
                              <a:cs typeface="Times New Roman" panose="02020603050405020304" pitchFamily="18" charset="0"/>
                            </a:rPr>
                            <a:t>Intersection of A and B</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ADC2D9"/>
                        </a:solidFill>
                      </a:tcPr>
                    </a:tc>
                    <a:tc>
                      <a:txBody>
                        <a:bodyPr/>
                        <a:lstStyle/>
                        <a:p>
                          <a:pPr algn="ctr"/>
                          <a:r>
                            <a:rPr lang="en-US" sz="1800" dirty="0">
                              <a:latin typeface="Times New Roman" panose="02020603050405020304" pitchFamily="18" charset="0"/>
                              <a:cs typeface="Times New Roman" panose="02020603050405020304" pitchFamily="18" charset="0"/>
                            </a:rPr>
                            <a:t>C = A ∩ B </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ADC2D9"/>
                        </a:solidFill>
                      </a:tcPr>
                    </a:tc>
                    <a:extLst>
                      <a:ext uri="{0D108BD9-81ED-4DB2-BD59-A6C34878D82A}">
                        <a16:rowId xmlns:a16="http://schemas.microsoft.com/office/drawing/2014/main" val="446478015"/>
                      </a:ext>
                    </a:extLst>
                  </a:tr>
                  <a:tr h="370840">
                    <a:tc>
                      <a:txBody>
                        <a:bodyPr/>
                        <a:lstStyle/>
                        <a:p>
                          <a:r>
                            <a:rPr lang="en-US" sz="1800" dirty="0">
                              <a:latin typeface="Times New Roman" panose="02020603050405020304" pitchFamily="18" charset="0"/>
                              <a:cs typeface="Times New Roman" panose="02020603050405020304" pitchFamily="18" charset="0"/>
                            </a:rPr>
                            <a:t>Disjoint</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ADC2D9"/>
                        </a:solidFill>
                      </a:tcPr>
                    </a:tc>
                    <a:tc>
                      <a:txBody>
                        <a:bodyPr/>
                        <a:lstStyle/>
                        <a:p>
                          <a:pPr algn="ctr"/>
                          <a:r>
                            <a:rPr lang="en-US" sz="1800" dirty="0">
                              <a:latin typeface="Times New Roman" panose="02020603050405020304" pitchFamily="18" charset="0"/>
                              <a:cs typeface="Times New Roman" panose="02020603050405020304" pitchFamily="18" charset="0"/>
                            </a:rPr>
                            <a:t>A ∩ B = ∅</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ADC2D9"/>
                        </a:solidFill>
                      </a:tcPr>
                    </a:tc>
                    <a:extLst>
                      <a:ext uri="{0D108BD9-81ED-4DB2-BD59-A6C34878D82A}">
                        <a16:rowId xmlns:a16="http://schemas.microsoft.com/office/drawing/2014/main" val="2867525295"/>
                      </a:ext>
                    </a:extLst>
                  </a:tr>
                  <a:tr h="370840">
                    <a:tc>
                      <a:txBody>
                        <a:bodyPr/>
                        <a:lstStyle/>
                        <a:p>
                          <a:r>
                            <a:rPr lang="en-US" sz="1800" dirty="0">
                              <a:latin typeface="Times New Roman" panose="02020603050405020304" pitchFamily="18" charset="0"/>
                              <a:cs typeface="Times New Roman" panose="02020603050405020304" pitchFamily="18" charset="0"/>
                            </a:rPr>
                            <a:t>Complement of A</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ADC2D9"/>
                        </a:solid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blipFill>
                          <a:blip r:embed="rId3"/>
                          <a:stretch>
                            <a:fillRect l="-100124" t="-508197" r="-247" b="-322951"/>
                          </a:stretch>
                        </a:blipFill>
                      </a:tcPr>
                    </a:tc>
                    <a:extLst>
                      <a:ext uri="{0D108BD9-81ED-4DB2-BD59-A6C34878D82A}">
                        <a16:rowId xmlns:a16="http://schemas.microsoft.com/office/drawing/2014/main" val="2616535105"/>
                      </a:ext>
                    </a:extLst>
                  </a:tr>
                  <a:tr h="370840">
                    <a:tc>
                      <a:txBody>
                        <a:bodyPr/>
                        <a:lstStyle/>
                        <a:p>
                          <a:r>
                            <a:rPr lang="en-US" sz="1800" dirty="0">
                              <a:latin typeface="Times New Roman" panose="02020603050405020304" pitchFamily="18" charset="0"/>
                              <a:cs typeface="Times New Roman" panose="02020603050405020304" pitchFamily="18" charset="0"/>
                            </a:rPr>
                            <a:t>Difference of A and B</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ADC2D9"/>
                        </a:solidFill>
                      </a:tcPr>
                    </a:tc>
                    <a:tc>
                      <a:txBody>
                        <a:bodyPr/>
                        <a:lstStyle/>
                        <a:p>
                          <a:pPr algn="ctr"/>
                          <a:r>
                            <a:rPr lang="pl-PL" sz="1800" dirty="0">
                              <a:latin typeface="Times New Roman" panose="02020603050405020304" pitchFamily="18" charset="0"/>
                              <a:cs typeface="Times New Roman" panose="02020603050405020304" pitchFamily="18" charset="0"/>
                            </a:rPr>
                            <a:t>A</a:t>
                          </a:r>
                          <a:r>
                            <a:rPr lang="en-US" sz="1800" dirty="0">
                              <a:latin typeface="Times New Roman" panose="02020603050405020304" pitchFamily="18" charset="0"/>
                              <a:cs typeface="Times New Roman" panose="02020603050405020304" pitchFamily="18" charset="0"/>
                            </a:rPr>
                            <a:t> </a:t>
                          </a:r>
                          <a:r>
                            <a:rPr lang="pl-PL" sz="1800" dirty="0">
                              <a:latin typeface="Times New Roman" panose="02020603050405020304" pitchFamily="18" charset="0"/>
                              <a:cs typeface="Times New Roman" panose="02020603050405020304" pitchFamily="18" charset="0"/>
                            </a:rPr>
                            <a:t>-</a:t>
                          </a:r>
                          <a:r>
                            <a:rPr lang="en-US" sz="1800" dirty="0">
                              <a:latin typeface="Times New Roman" panose="02020603050405020304" pitchFamily="18" charset="0"/>
                              <a:cs typeface="Times New Roman" panose="02020603050405020304" pitchFamily="18" charset="0"/>
                            </a:rPr>
                            <a:t> </a:t>
                          </a:r>
                          <a:r>
                            <a:rPr lang="pl-PL" sz="1800" dirty="0">
                              <a:latin typeface="Times New Roman" panose="02020603050405020304" pitchFamily="18" charset="0"/>
                              <a:cs typeface="Times New Roman" panose="02020603050405020304" pitchFamily="18" charset="0"/>
                            </a:rPr>
                            <a:t>B = {w | w ∈</a:t>
                          </a:r>
                          <a:r>
                            <a:rPr lang="en-US" sz="1800" dirty="0">
                              <a:latin typeface="Times New Roman" panose="02020603050405020304" pitchFamily="18" charset="0"/>
                              <a:cs typeface="Times New Roman" panose="02020603050405020304" pitchFamily="18" charset="0"/>
                            </a:rPr>
                            <a:t> </a:t>
                          </a:r>
                          <a:r>
                            <a:rPr lang="pl-PL" sz="1800" dirty="0">
                              <a:latin typeface="Times New Roman" panose="02020603050405020304" pitchFamily="18" charset="0"/>
                              <a:cs typeface="Times New Roman" panose="02020603050405020304" pitchFamily="18" charset="0"/>
                            </a:rPr>
                            <a:t>A, w ∉ B } </a:t>
                          </a:r>
                          <a:endParaRPr lang="en-US" sz="1800" dirty="0">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ADC2D9"/>
                        </a:solidFill>
                      </a:tcPr>
                    </a:tc>
                    <a:extLst>
                      <a:ext uri="{0D108BD9-81ED-4DB2-BD59-A6C34878D82A}">
                        <a16:rowId xmlns:a16="http://schemas.microsoft.com/office/drawing/2014/main" val="3015781475"/>
                      </a:ext>
                    </a:extLst>
                  </a:tr>
                  <a:tr h="370840">
                    <a:tc>
                      <a:txBody>
                        <a:bodyPr/>
                        <a:lstStyle/>
                        <a:p>
                          <a:r>
                            <a:rPr lang="en-US" sz="1800" dirty="0">
                              <a:latin typeface="Times New Roman" panose="02020603050405020304" pitchFamily="18" charset="0"/>
                              <a:cs typeface="Times New Roman" panose="02020603050405020304" pitchFamily="18" charset="0"/>
                            </a:rPr>
                            <a:t>Reflection of A</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ADC2D9"/>
                        </a:solidFill>
                      </a:tcPr>
                    </a:tc>
                    <a:tc>
                      <a:txBody>
                        <a:bodyPr/>
                        <a:lstStyle/>
                        <a:p>
                          <a:pPr algn="ctr"/>
                          <a:r>
                            <a:rPr lang="pl-PL" sz="1800" dirty="0">
                              <a:latin typeface="Times New Roman" panose="02020603050405020304" pitchFamily="18" charset="0"/>
                              <a:cs typeface="Times New Roman" panose="02020603050405020304" pitchFamily="18" charset="0"/>
                            </a:rPr>
                            <a:t>Â = { w | w = -a for a ∈ A} </a:t>
                          </a:r>
                          <a:endParaRPr lang="en-US" sz="1800" dirty="0">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ADC2D9"/>
                        </a:solidFill>
                      </a:tcPr>
                    </a:tc>
                    <a:extLst>
                      <a:ext uri="{0D108BD9-81ED-4DB2-BD59-A6C34878D82A}">
                        <a16:rowId xmlns:a16="http://schemas.microsoft.com/office/drawing/2014/main" val="3062176108"/>
                      </a:ext>
                    </a:extLst>
                  </a:tr>
                  <a:tr h="370840">
                    <a:tc>
                      <a:txBody>
                        <a:bodyPr/>
                        <a:lstStyle/>
                        <a:p>
                          <a:r>
                            <a:rPr lang="en-US" sz="1800" dirty="0">
                              <a:latin typeface="Times New Roman" panose="02020603050405020304" pitchFamily="18" charset="0"/>
                              <a:cs typeface="Times New Roman" panose="02020603050405020304" pitchFamily="18" charset="0"/>
                            </a:rPr>
                            <a:t>Translation of set A by point z(z1, z2)</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ADC2D9"/>
                        </a:solid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blipFill>
                          <a:blip r:embed="rId3"/>
                          <a:stretch>
                            <a:fillRect l="-100124" t="-808197" r="-247" b="-22951"/>
                          </a:stretch>
                        </a:blipFill>
                      </a:tcPr>
                    </a:tc>
                    <a:extLst>
                      <a:ext uri="{0D108BD9-81ED-4DB2-BD59-A6C34878D82A}">
                        <a16:rowId xmlns:a16="http://schemas.microsoft.com/office/drawing/2014/main" val="1350530401"/>
                      </a:ext>
                    </a:extLst>
                  </a:tr>
                </a:tbl>
              </a:graphicData>
            </a:graphic>
          </p:graphicFrame>
        </mc:Fallback>
      </mc:AlternateContent>
    </p:spTree>
    <p:extLst>
      <p:ext uri="{BB962C8B-B14F-4D97-AF65-F5344CB8AC3E}">
        <p14:creationId xmlns:p14="http://schemas.microsoft.com/office/powerpoint/2010/main" val="33458338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DF564897-B137-4B19-F0BB-E3320E27B185}"/>
              </a:ext>
            </a:extLst>
          </p:cNvPr>
          <p:cNvSpPr/>
          <p:nvPr/>
        </p:nvSpPr>
        <p:spPr>
          <a:xfrm>
            <a:off x="843945" y="3745493"/>
            <a:ext cx="3326130" cy="2000250"/>
          </a:xfrm>
          <a:prstGeom prst="rect">
            <a:avLst/>
          </a:prstGeom>
          <a:ln>
            <a:solidFill>
              <a:srgbClr val="4F81B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031906E-78E2-AEC1-8FEF-85D9A6185ABE}"/>
              </a:ext>
            </a:extLst>
          </p:cNvPr>
          <p:cNvSpPr>
            <a:spLocks noGrp="1"/>
          </p:cNvSpPr>
          <p:nvPr>
            <p:ph type="title"/>
          </p:nvPr>
        </p:nvSpPr>
        <p:spPr/>
        <p:txBody>
          <a:bodyPr/>
          <a:lstStyle/>
          <a:p>
            <a:r>
              <a:rPr lang="en-US" dirty="0"/>
              <a:t>Basic Set Theory</a:t>
            </a:r>
          </a:p>
        </p:txBody>
      </p:sp>
      <p:grpSp>
        <p:nvGrpSpPr>
          <p:cNvPr id="32" name="Group 31">
            <a:extLst>
              <a:ext uri="{FF2B5EF4-FFF2-40B4-BE49-F238E27FC236}">
                <a16:creationId xmlns:a16="http://schemas.microsoft.com/office/drawing/2014/main" id="{33BF423D-B758-C3C3-1CA2-146CF2489AB9}"/>
              </a:ext>
            </a:extLst>
          </p:cNvPr>
          <p:cNvGrpSpPr/>
          <p:nvPr/>
        </p:nvGrpSpPr>
        <p:grpSpPr>
          <a:xfrm>
            <a:off x="404415" y="1235438"/>
            <a:ext cx="3044952" cy="1734463"/>
            <a:chOff x="335360" y="1238250"/>
            <a:chExt cx="3616325" cy="2101176"/>
          </a:xfrm>
        </p:grpSpPr>
        <p:sp>
          <p:nvSpPr>
            <p:cNvPr id="11" name="Freeform: Shape 10">
              <a:extLst>
                <a:ext uri="{FF2B5EF4-FFF2-40B4-BE49-F238E27FC236}">
                  <a16:creationId xmlns:a16="http://schemas.microsoft.com/office/drawing/2014/main" id="{73CBF5A0-A984-7110-0534-F9DFC4E6AC70}"/>
                </a:ext>
              </a:extLst>
            </p:cNvPr>
            <p:cNvSpPr/>
            <p:nvPr/>
          </p:nvSpPr>
          <p:spPr>
            <a:xfrm>
              <a:off x="335360" y="1238250"/>
              <a:ext cx="2470150" cy="1377950"/>
            </a:xfrm>
            <a:custGeom>
              <a:avLst/>
              <a:gdLst>
                <a:gd name="connsiteX0" fmla="*/ 0 w 2470150"/>
                <a:gd name="connsiteY0" fmla="*/ 0 h 1377950"/>
                <a:gd name="connsiteX1" fmla="*/ 1689100 w 2470150"/>
                <a:gd name="connsiteY1" fmla="*/ 0 h 1377950"/>
                <a:gd name="connsiteX2" fmla="*/ 1689100 w 2470150"/>
                <a:gd name="connsiteY2" fmla="*/ 742950 h 1377950"/>
                <a:gd name="connsiteX3" fmla="*/ 2470150 w 2470150"/>
                <a:gd name="connsiteY3" fmla="*/ 742950 h 1377950"/>
                <a:gd name="connsiteX4" fmla="*/ 2470150 w 2470150"/>
                <a:gd name="connsiteY4" fmla="*/ 1377950 h 1377950"/>
                <a:gd name="connsiteX5" fmla="*/ 0 w 2470150"/>
                <a:gd name="connsiteY5" fmla="*/ 1377950 h 1377950"/>
                <a:gd name="connsiteX6" fmla="*/ 0 w 2470150"/>
                <a:gd name="connsiteY6" fmla="*/ 0 h 137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70150" h="1377950">
                  <a:moveTo>
                    <a:pt x="0" y="0"/>
                  </a:moveTo>
                  <a:lnTo>
                    <a:pt x="1689100" y="0"/>
                  </a:lnTo>
                  <a:lnTo>
                    <a:pt x="1689100" y="742950"/>
                  </a:lnTo>
                  <a:lnTo>
                    <a:pt x="2470150" y="742950"/>
                  </a:lnTo>
                  <a:lnTo>
                    <a:pt x="2470150" y="1377950"/>
                  </a:lnTo>
                  <a:lnTo>
                    <a:pt x="0" y="1377950"/>
                  </a:lnTo>
                  <a:lnTo>
                    <a:pt x="0" y="0"/>
                  </a:lnTo>
                  <a:close/>
                </a:path>
              </a:pathLst>
            </a:cu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 name="Freeform: Shape 11">
              <a:extLst>
                <a:ext uri="{FF2B5EF4-FFF2-40B4-BE49-F238E27FC236}">
                  <a16:creationId xmlns:a16="http://schemas.microsoft.com/office/drawing/2014/main" id="{B35EF8AC-2BC7-5EB5-93EB-D3922D85144B}"/>
                </a:ext>
              </a:extLst>
            </p:cNvPr>
            <p:cNvSpPr/>
            <p:nvPr/>
          </p:nvSpPr>
          <p:spPr>
            <a:xfrm>
              <a:off x="1713312" y="1611629"/>
              <a:ext cx="2238373" cy="1727797"/>
            </a:xfrm>
            <a:custGeom>
              <a:avLst/>
              <a:gdLst>
                <a:gd name="connsiteX0" fmla="*/ 0 w 2152650"/>
                <a:gd name="connsiteY0" fmla="*/ 0 h 1543050"/>
                <a:gd name="connsiteX1" fmla="*/ 1397000 w 2152650"/>
                <a:gd name="connsiteY1" fmla="*/ 0 h 1543050"/>
                <a:gd name="connsiteX2" fmla="*/ 2152650 w 2152650"/>
                <a:gd name="connsiteY2" fmla="*/ 590550 h 1543050"/>
                <a:gd name="connsiteX3" fmla="*/ 6350 w 2152650"/>
                <a:gd name="connsiteY3" fmla="*/ 1543050 h 1543050"/>
                <a:gd name="connsiteX4" fmla="*/ 0 w 2152650"/>
                <a:gd name="connsiteY4" fmla="*/ 0 h 1543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2650" h="1543050">
                  <a:moveTo>
                    <a:pt x="0" y="0"/>
                  </a:moveTo>
                  <a:lnTo>
                    <a:pt x="1397000" y="0"/>
                  </a:lnTo>
                  <a:lnTo>
                    <a:pt x="2152650" y="590550"/>
                  </a:lnTo>
                  <a:lnTo>
                    <a:pt x="6350" y="1543050"/>
                  </a:lnTo>
                  <a:cubicBezTo>
                    <a:pt x="8467" y="1028700"/>
                    <a:pt x="10583" y="514350"/>
                    <a:pt x="0" y="0"/>
                  </a:cubicBezTo>
                  <a:close/>
                </a:path>
              </a:pathLst>
            </a:cu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 name="Freeform: Shape 12">
              <a:extLst>
                <a:ext uri="{FF2B5EF4-FFF2-40B4-BE49-F238E27FC236}">
                  <a16:creationId xmlns:a16="http://schemas.microsoft.com/office/drawing/2014/main" id="{1AAE55F8-C4D1-7D56-259A-73D410C17FCA}"/>
                </a:ext>
              </a:extLst>
            </p:cNvPr>
            <p:cNvSpPr/>
            <p:nvPr/>
          </p:nvSpPr>
          <p:spPr>
            <a:xfrm>
              <a:off x="1706960" y="1604963"/>
              <a:ext cx="1100138" cy="1014412"/>
            </a:xfrm>
            <a:custGeom>
              <a:avLst/>
              <a:gdLst>
                <a:gd name="connsiteX0" fmla="*/ 0 w 1100138"/>
                <a:gd name="connsiteY0" fmla="*/ 4762 h 1014412"/>
                <a:gd name="connsiteX1" fmla="*/ 319088 w 1100138"/>
                <a:gd name="connsiteY1" fmla="*/ 0 h 1014412"/>
                <a:gd name="connsiteX2" fmla="*/ 319088 w 1100138"/>
                <a:gd name="connsiteY2" fmla="*/ 376237 h 1014412"/>
                <a:gd name="connsiteX3" fmla="*/ 1095375 w 1100138"/>
                <a:gd name="connsiteY3" fmla="*/ 366712 h 1014412"/>
                <a:gd name="connsiteX4" fmla="*/ 1100138 w 1100138"/>
                <a:gd name="connsiteY4" fmla="*/ 1014412 h 1014412"/>
                <a:gd name="connsiteX5" fmla="*/ 9525 w 1100138"/>
                <a:gd name="connsiteY5" fmla="*/ 1009650 h 1014412"/>
                <a:gd name="connsiteX6" fmla="*/ 0 w 1100138"/>
                <a:gd name="connsiteY6" fmla="*/ 4762 h 1014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00138" h="1014412">
                  <a:moveTo>
                    <a:pt x="0" y="4762"/>
                  </a:moveTo>
                  <a:lnTo>
                    <a:pt x="319088" y="0"/>
                  </a:lnTo>
                  <a:lnTo>
                    <a:pt x="319088" y="376237"/>
                  </a:lnTo>
                  <a:lnTo>
                    <a:pt x="1095375" y="366712"/>
                  </a:lnTo>
                  <a:cubicBezTo>
                    <a:pt x="1096963" y="582612"/>
                    <a:pt x="1098550" y="798512"/>
                    <a:pt x="1100138" y="1014412"/>
                  </a:cubicBezTo>
                  <a:lnTo>
                    <a:pt x="9525" y="1009650"/>
                  </a:lnTo>
                  <a:cubicBezTo>
                    <a:pt x="7938" y="677862"/>
                    <a:pt x="6350" y="346075"/>
                    <a:pt x="0" y="4762"/>
                  </a:cubicBezTo>
                  <a:close/>
                </a:path>
              </a:pathLst>
            </a:cu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4" name="TextBox 13">
              <a:extLst>
                <a:ext uri="{FF2B5EF4-FFF2-40B4-BE49-F238E27FC236}">
                  <a16:creationId xmlns:a16="http://schemas.microsoft.com/office/drawing/2014/main" id="{60FD5616-0703-1FE4-3E6F-EF3CC8A7A3BD}"/>
                </a:ext>
              </a:extLst>
            </p:cNvPr>
            <p:cNvSpPr txBox="1"/>
            <p:nvPr/>
          </p:nvSpPr>
          <p:spPr>
            <a:xfrm>
              <a:off x="378618" y="2248456"/>
              <a:ext cx="914400"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A</a:t>
              </a:r>
            </a:p>
          </p:txBody>
        </p:sp>
        <p:sp>
          <p:nvSpPr>
            <p:cNvPr id="15" name="TextBox 14">
              <a:extLst>
                <a:ext uri="{FF2B5EF4-FFF2-40B4-BE49-F238E27FC236}">
                  <a16:creationId xmlns:a16="http://schemas.microsoft.com/office/drawing/2014/main" id="{48EEC7F1-CF57-06BF-3513-5AF3AEB16B47}"/>
                </a:ext>
              </a:extLst>
            </p:cNvPr>
            <p:cNvSpPr txBox="1"/>
            <p:nvPr/>
          </p:nvSpPr>
          <p:spPr>
            <a:xfrm>
              <a:off x="1741703" y="2720882"/>
              <a:ext cx="914400"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B</a:t>
              </a:r>
            </a:p>
          </p:txBody>
        </p:sp>
      </p:grpSp>
      <p:grpSp>
        <p:nvGrpSpPr>
          <p:cNvPr id="31" name="Group 30">
            <a:extLst>
              <a:ext uri="{FF2B5EF4-FFF2-40B4-BE49-F238E27FC236}">
                <a16:creationId xmlns:a16="http://schemas.microsoft.com/office/drawing/2014/main" id="{F28F7F23-9407-C64E-ECE6-B0FFF6EE8B07}"/>
              </a:ext>
            </a:extLst>
          </p:cNvPr>
          <p:cNvGrpSpPr/>
          <p:nvPr/>
        </p:nvGrpSpPr>
        <p:grpSpPr>
          <a:xfrm>
            <a:off x="4630842" y="1138634"/>
            <a:ext cx="3040987" cy="1734463"/>
            <a:chOff x="4535091" y="1238250"/>
            <a:chExt cx="3705226" cy="2101176"/>
          </a:xfrm>
        </p:grpSpPr>
        <p:sp>
          <p:nvSpPr>
            <p:cNvPr id="16" name="Freeform: Shape 15">
              <a:extLst>
                <a:ext uri="{FF2B5EF4-FFF2-40B4-BE49-F238E27FC236}">
                  <a16:creationId xmlns:a16="http://schemas.microsoft.com/office/drawing/2014/main" id="{10BB03D2-13F4-2407-5D68-85150ACB7F15}"/>
                </a:ext>
              </a:extLst>
            </p:cNvPr>
            <p:cNvSpPr/>
            <p:nvPr/>
          </p:nvSpPr>
          <p:spPr>
            <a:xfrm>
              <a:off x="4623992" y="1238250"/>
              <a:ext cx="2470150" cy="1377950"/>
            </a:xfrm>
            <a:custGeom>
              <a:avLst/>
              <a:gdLst>
                <a:gd name="connsiteX0" fmla="*/ 0 w 2470150"/>
                <a:gd name="connsiteY0" fmla="*/ 0 h 1377950"/>
                <a:gd name="connsiteX1" fmla="*/ 1689100 w 2470150"/>
                <a:gd name="connsiteY1" fmla="*/ 0 h 1377950"/>
                <a:gd name="connsiteX2" fmla="*/ 1689100 w 2470150"/>
                <a:gd name="connsiteY2" fmla="*/ 742950 h 1377950"/>
                <a:gd name="connsiteX3" fmla="*/ 2470150 w 2470150"/>
                <a:gd name="connsiteY3" fmla="*/ 742950 h 1377950"/>
                <a:gd name="connsiteX4" fmla="*/ 2470150 w 2470150"/>
                <a:gd name="connsiteY4" fmla="*/ 1377950 h 1377950"/>
                <a:gd name="connsiteX5" fmla="*/ 0 w 2470150"/>
                <a:gd name="connsiteY5" fmla="*/ 1377950 h 1377950"/>
                <a:gd name="connsiteX6" fmla="*/ 0 w 2470150"/>
                <a:gd name="connsiteY6" fmla="*/ 0 h 137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70150" h="1377950">
                  <a:moveTo>
                    <a:pt x="0" y="0"/>
                  </a:moveTo>
                  <a:lnTo>
                    <a:pt x="1689100" y="0"/>
                  </a:lnTo>
                  <a:lnTo>
                    <a:pt x="1689100" y="742950"/>
                  </a:lnTo>
                  <a:lnTo>
                    <a:pt x="2470150" y="742950"/>
                  </a:lnTo>
                  <a:lnTo>
                    <a:pt x="2470150" y="1377950"/>
                  </a:lnTo>
                  <a:lnTo>
                    <a:pt x="0" y="1377950"/>
                  </a:lnTo>
                  <a:lnTo>
                    <a:pt x="0" y="0"/>
                  </a:lnTo>
                  <a:close/>
                </a:path>
              </a:pathLst>
            </a:custGeom>
            <a:solidFill>
              <a:schemeClr val="accent1">
                <a:lumMod val="40000"/>
                <a:lumOff val="60000"/>
              </a:schemeClr>
            </a:solidFill>
            <a:ln>
              <a:solidFill>
                <a:schemeClr val="tx1"/>
              </a:solidFill>
              <a:headEnd type="none" w="med" len="med"/>
              <a:tailEnd type="none" w="med" len="med"/>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9FAFE70F-273E-F6E7-2D53-471B7BA1F3D1}"/>
                </a:ext>
              </a:extLst>
            </p:cNvPr>
            <p:cNvSpPr/>
            <p:nvPr/>
          </p:nvSpPr>
          <p:spPr>
            <a:xfrm>
              <a:off x="6001944" y="1611629"/>
              <a:ext cx="2238373" cy="1727797"/>
            </a:xfrm>
            <a:custGeom>
              <a:avLst/>
              <a:gdLst>
                <a:gd name="connsiteX0" fmla="*/ 0 w 2152650"/>
                <a:gd name="connsiteY0" fmla="*/ 0 h 1543050"/>
                <a:gd name="connsiteX1" fmla="*/ 1397000 w 2152650"/>
                <a:gd name="connsiteY1" fmla="*/ 0 h 1543050"/>
                <a:gd name="connsiteX2" fmla="*/ 2152650 w 2152650"/>
                <a:gd name="connsiteY2" fmla="*/ 590550 h 1543050"/>
                <a:gd name="connsiteX3" fmla="*/ 6350 w 2152650"/>
                <a:gd name="connsiteY3" fmla="*/ 1543050 h 1543050"/>
                <a:gd name="connsiteX4" fmla="*/ 0 w 2152650"/>
                <a:gd name="connsiteY4" fmla="*/ 0 h 1543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2650" h="1543050">
                  <a:moveTo>
                    <a:pt x="0" y="0"/>
                  </a:moveTo>
                  <a:lnTo>
                    <a:pt x="1397000" y="0"/>
                  </a:lnTo>
                  <a:lnTo>
                    <a:pt x="2152650" y="590550"/>
                  </a:lnTo>
                  <a:lnTo>
                    <a:pt x="6350" y="1543050"/>
                  </a:lnTo>
                  <a:cubicBezTo>
                    <a:pt x="8467" y="1028700"/>
                    <a:pt x="10583" y="514350"/>
                    <a:pt x="0" y="0"/>
                  </a:cubicBezTo>
                  <a:close/>
                </a:path>
              </a:pathLst>
            </a:custGeom>
            <a:solidFill>
              <a:schemeClr val="accent1">
                <a:lumMod val="40000"/>
                <a:lumOff val="60000"/>
              </a:schemeClr>
            </a:solidFill>
            <a:ln>
              <a:solidFill>
                <a:schemeClr val="tx1"/>
              </a:solidFill>
              <a:headEnd type="none" w="med" len="med"/>
              <a:tailEnd type="none" w="med" len="med"/>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2A356146-7EFE-D57A-92F8-26B55119BD53}"/>
                </a:ext>
              </a:extLst>
            </p:cNvPr>
            <p:cNvSpPr/>
            <p:nvPr/>
          </p:nvSpPr>
          <p:spPr>
            <a:xfrm>
              <a:off x="5995592" y="1604963"/>
              <a:ext cx="1100138" cy="1014412"/>
            </a:xfrm>
            <a:custGeom>
              <a:avLst/>
              <a:gdLst>
                <a:gd name="connsiteX0" fmla="*/ 0 w 1100138"/>
                <a:gd name="connsiteY0" fmla="*/ 4762 h 1014412"/>
                <a:gd name="connsiteX1" fmla="*/ 319088 w 1100138"/>
                <a:gd name="connsiteY1" fmla="*/ 0 h 1014412"/>
                <a:gd name="connsiteX2" fmla="*/ 319088 w 1100138"/>
                <a:gd name="connsiteY2" fmla="*/ 376237 h 1014412"/>
                <a:gd name="connsiteX3" fmla="*/ 1095375 w 1100138"/>
                <a:gd name="connsiteY3" fmla="*/ 366712 h 1014412"/>
                <a:gd name="connsiteX4" fmla="*/ 1100138 w 1100138"/>
                <a:gd name="connsiteY4" fmla="*/ 1014412 h 1014412"/>
                <a:gd name="connsiteX5" fmla="*/ 9525 w 1100138"/>
                <a:gd name="connsiteY5" fmla="*/ 1009650 h 1014412"/>
                <a:gd name="connsiteX6" fmla="*/ 0 w 1100138"/>
                <a:gd name="connsiteY6" fmla="*/ 4762 h 1014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00138" h="1014412">
                  <a:moveTo>
                    <a:pt x="0" y="4762"/>
                  </a:moveTo>
                  <a:lnTo>
                    <a:pt x="319088" y="0"/>
                  </a:lnTo>
                  <a:lnTo>
                    <a:pt x="319088" y="376237"/>
                  </a:lnTo>
                  <a:lnTo>
                    <a:pt x="1095375" y="366712"/>
                  </a:lnTo>
                  <a:cubicBezTo>
                    <a:pt x="1096963" y="582612"/>
                    <a:pt x="1098550" y="798512"/>
                    <a:pt x="1100138" y="1014412"/>
                  </a:cubicBezTo>
                  <a:lnTo>
                    <a:pt x="9525" y="1009650"/>
                  </a:lnTo>
                  <a:cubicBezTo>
                    <a:pt x="7938" y="677862"/>
                    <a:pt x="6350" y="346075"/>
                    <a:pt x="0" y="4762"/>
                  </a:cubicBezTo>
                  <a:close/>
                </a:path>
              </a:pathLst>
            </a:custGeom>
            <a:solidFill>
              <a:schemeClr val="accent1">
                <a:lumMod val="40000"/>
                <a:lumOff val="60000"/>
              </a:schemeClr>
            </a:solidFill>
            <a:ln>
              <a:solidFill>
                <a:schemeClr val="tx1"/>
              </a:solidFill>
              <a:headEnd type="none" w="med" len="med"/>
              <a:tailEnd type="none" w="med" len="med"/>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B6DE9593-13CB-1205-3D12-B7714E2B8426}"/>
                </a:ext>
              </a:extLst>
            </p:cNvPr>
            <p:cNvSpPr txBox="1"/>
            <p:nvPr/>
          </p:nvSpPr>
          <p:spPr>
            <a:xfrm>
              <a:off x="4667250" y="2248456"/>
              <a:ext cx="914400"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A</a:t>
              </a:r>
            </a:p>
          </p:txBody>
        </p:sp>
        <p:sp>
          <p:nvSpPr>
            <p:cNvPr id="20" name="TextBox 19">
              <a:extLst>
                <a:ext uri="{FF2B5EF4-FFF2-40B4-BE49-F238E27FC236}">
                  <a16:creationId xmlns:a16="http://schemas.microsoft.com/office/drawing/2014/main" id="{1A71A27A-DEAC-BF4F-CB0C-41BDA2921917}"/>
                </a:ext>
              </a:extLst>
            </p:cNvPr>
            <p:cNvSpPr txBox="1"/>
            <p:nvPr/>
          </p:nvSpPr>
          <p:spPr>
            <a:xfrm>
              <a:off x="5995592" y="2758153"/>
              <a:ext cx="914400"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B</a:t>
              </a:r>
            </a:p>
          </p:txBody>
        </p:sp>
        <p:sp>
          <p:nvSpPr>
            <p:cNvPr id="22" name="TextBox 21">
              <a:extLst>
                <a:ext uri="{FF2B5EF4-FFF2-40B4-BE49-F238E27FC236}">
                  <a16:creationId xmlns:a16="http://schemas.microsoft.com/office/drawing/2014/main" id="{5C2EF539-A926-9819-A04A-AC39A6254445}"/>
                </a:ext>
              </a:extLst>
            </p:cNvPr>
            <p:cNvSpPr txBox="1"/>
            <p:nvPr/>
          </p:nvSpPr>
          <p:spPr>
            <a:xfrm>
              <a:off x="4535091" y="2645799"/>
              <a:ext cx="1550194" cy="447419"/>
            </a:xfrm>
            <a:prstGeom prst="rect">
              <a:avLst/>
            </a:prstGeom>
            <a:noFill/>
          </p:spPr>
          <p:txBody>
            <a:bodyPr wrap="square">
              <a:spAutoFit/>
            </a:bodyPr>
            <a:lstStyle/>
            <a:p>
              <a:pPr algn="ctr"/>
              <a:r>
                <a:rPr lang="en-US" sz="1800" dirty="0">
                  <a:latin typeface="Times New Roman" panose="02020603050405020304" pitchFamily="18" charset="0"/>
                  <a:cs typeface="Times New Roman" panose="02020603050405020304" pitchFamily="18" charset="0"/>
                </a:rPr>
                <a:t>A ∪ B </a:t>
              </a:r>
            </a:p>
          </p:txBody>
        </p:sp>
      </p:grpSp>
      <p:sp>
        <p:nvSpPr>
          <p:cNvPr id="24" name="TextBox 23">
            <a:extLst>
              <a:ext uri="{FF2B5EF4-FFF2-40B4-BE49-F238E27FC236}">
                <a16:creationId xmlns:a16="http://schemas.microsoft.com/office/drawing/2014/main" id="{22EA3743-053F-8593-062F-04A213014A0F}"/>
              </a:ext>
            </a:extLst>
          </p:cNvPr>
          <p:cNvSpPr txBox="1"/>
          <p:nvPr/>
        </p:nvSpPr>
        <p:spPr>
          <a:xfrm>
            <a:off x="3192494" y="3142712"/>
            <a:ext cx="6176962" cy="369332"/>
          </a:xfrm>
          <a:prstGeom prst="rect">
            <a:avLst/>
          </a:prstGeom>
          <a:noFill/>
        </p:spPr>
        <p:txBody>
          <a:bodyPr wrap="square">
            <a:spAutoFit/>
          </a:bodyPr>
          <a:lstStyle/>
          <a:p>
            <a:pPr algn="ctr"/>
            <a:r>
              <a:rPr lang="en-US" sz="1800" dirty="0">
                <a:latin typeface="Times New Roman" panose="02020603050405020304" pitchFamily="18" charset="0"/>
                <a:cs typeface="Times New Roman" panose="02020603050405020304" pitchFamily="18" charset="0"/>
              </a:rPr>
              <a:t>Union of A and B</a:t>
            </a:r>
          </a:p>
        </p:txBody>
      </p:sp>
      <p:grpSp>
        <p:nvGrpSpPr>
          <p:cNvPr id="30" name="Group 29">
            <a:extLst>
              <a:ext uri="{FF2B5EF4-FFF2-40B4-BE49-F238E27FC236}">
                <a16:creationId xmlns:a16="http://schemas.microsoft.com/office/drawing/2014/main" id="{918BA5AA-E1D2-04D8-5F07-D99608BE3A97}"/>
              </a:ext>
            </a:extLst>
          </p:cNvPr>
          <p:cNvGrpSpPr/>
          <p:nvPr/>
        </p:nvGrpSpPr>
        <p:grpSpPr>
          <a:xfrm>
            <a:off x="8471697" y="1238250"/>
            <a:ext cx="3044952" cy="1737360"/>
            <a:chOff x="8471697" y="1238250"/>
            <a:chExt cx="3616325" cy="2101176"/>
          </a:xfrm>
        </p:grpSpPr>
        <p:sp>
          <p:nvSpPr>
            <p:cNvPr id="25" name="Freeform: Shape 24">
              <a:extLst>
                <a:ext uri="{FF2B5EF4-FFF2-40B4-BE49-F238E27FC236}">
                  <a16:creationId xmlns:a16="http://schemas.microsoft.com/office/drawing/2014/main" id="{BC8D0FD0-744E-6DDD-29A1-67C4F1D64F8D}"/>
                </a:ext>
              </a:extLst>
            </p:cNvPr>
            <p:cNvSpPr/>
            <p:nvPr/>
          </p:nvSpPr>
          <p:spPr>
            <a:xfrm>
              <a:off x="8471697" y="1238250"/>
              <a:ext cx="2470150" cy="1377950"/>
            </a:xfrm>
            <a:custGeom>
              <a:avLst/>
              <a:gdLst>
                <a:gd name="connsiteX0" fmla="*/ 0 w 2470150"/>
                <a:gd name="connsiteY0" fmla="*/ 0 h 1377950"/>
                <a:gd name="connsiteX1" fmla="*/ 1689100 w 2470150"/>
                <a:gd name="connsiteY1" fmla="*/ 0 h 1377950"/>
                <a:gd name="connsiteX2" fmla="*/ 1689100 w 2470150"/>
                <a:gd name="connsiteY2" fmla="*/ 742950 h 1377950"/>
                <a:gd name="connsiteX3" fmla="*/ 2470150 w 2470150"/>
                <a:gd name="connsiteY3" fmla="*/ 742950 h 1377950"/>
                <a:gd name="connsiteX4" fmla="*/ 2470150 w 2470150"/>
                <a:gd name="connsiteY4" fmla="*/ 1377950 h 1377950"/>
                <a:gd name="connsiteX5" fmla="*/ 0 w 2470150"/>
                <a:gd name="connsiteY5" fmla="*/ 1377950 h 1377950"/>
                <a:gd name="connsiteX6" fmla="*/ 0 w 2470150"/>
                <a:gd name="connsiteY6" fmla="*/ 0 h 137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70150" h="1377950">
                  <a:moveTo>
                    <a:pt x="0" y="0"/>
                  </a:moveTo>
                  <a:lnTo>
                    <a:pt x="1689100" y="0"/>
                  </a:lnTo>
                  <a:lnTo>
                    <a:pt x="1689100" y="742950"/>
                  </a:lnTo>
                  <a:lnTo>
                    <a:pt x="2470150" y="742950"/>
                  </a:lnTo>
                  <a:lnTo>
                    <a:pt x="2470150" y="1377950"/>
                  </a:lnTo>
                  <a:lnTo>
                    <a:pt x="0" y="1377950"/>
                  </a:lnTo>
                  <a:lnTo>
                    <a:pt x="0" y="0"/>
                  </a:lnTo>
                  <a:close/>
                </a:path>
              </a:pathLst>
            </a:cu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6" name="Freeform: Shape 25">
              <a:extLst>
                <a:ext uri="{FF2B5EF4-FFF2-40B4-BE49-F238E27FC236}">
                  <a16:creationId xmlns:a16="http://schemas.microsoft.com/office/drawing/2014/main" id="{A528B92B-B1FE-7B13-B76D-9B34E76CC5F2}"/>
                </a:ext>
              </a:extLst>
            </p:cNvPr>
            <p:cNvSpPr/>
            <p:nvPr/>
          </p:nvSpPr>
          <p:spPr>
            <a:xfrm>
              <a:off x="9849649" y="1611629"/>
              <a:ext cx="2238373" cy="1727797"/>
            </a:xfrm>
            <a:custGeom>
              <a:avLst/>
              <a:gdLst>
                <a:gd name="connsiteX0" fmla="*/ 0 w 2152650"/>
                <a:gd name="connsiteY0" fmla="*/ 0 h 1543050"/>
                <a:gd name="connsiteX1" fmla="*/ 1397000 w 2152650"/>
                <a:gd name="connsiteY1" fmla="*/ 0 h 1543050"/>
                <a:gd name="connsiteX2" fmla="*/ 2152650 w 2152650"/>
                <a:gd name="connsiteY2" fmla="*/ 590550 h 1543050"/>
                <a:gd name="connsiteX3" fmla="*/ 6350 w 2152650"/>
                <a:gd name="connsiteY3" fmla="*/ 1543050 h 1543050"/>
                <a:gd name="connsiteX4" fmla="*/ 0 w 2152650"/>
                <a:gd name="connsiteY4" fmla="*/ 0 h 1543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2650" h="1543050">
                  <a:moveTo>
                    <a:pt x="0" y="0"/>
                  </a:moveTo>
                  <a:lnTo>
                    <a:pt x="1397000" y="0"/>
                  </a:lnTo>
                  <a:lnTo>
                    <a:pt x="2152650" y="590550"/>
                  </a:lnTo>
                  <a:lnTo>
                    <a:pt x="6350" y="1543050"/>
                  </a:lnTo>
                  <a:cubicBezTo>
                    <a:pt x="8467" y="1028700"/>
                    <a:pt x="10583" y="514350"/>
                    <a:pt x="0" y="0"/>
                  </a:cubicBezTo>
                  <a:close/>
                </a:path>
              </a:pathLst>
            </a:cu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7" name="Freeform: Shape 26">
              <a:extLst>
                <a:ext uri="{FF2B5EF4-FFF2-40B4-BE49-F238E27FC236}">
                  <a16:creationId xmlns:a16="http://schemas.microsoft.com/office/drawing/2014/main" id="{8C6FF3B4-6836-4086-9B48-C73E7938298D}"/>
                </a:ext>
              </a:extLst>
            </p:cNvPr>
            <p:cNvSpPr/>
            <p:nvPr/>
          </p:nvSpPr>
          <p:spPr>
            <a:xfrm>
              <a:off x="9843297" y="1604963"/>
              <a:ext cx="1100138" cy="1014412"/>
            </a:xfrm>
            <a:custGeom>
              <a:avLst/>
              <a:gdLst>
                <a:gd name="connsiteX0" fmla="*/ 0 w 1100138"/>
                <a:gd name="connsiteY0" fmla="*/ 4762 h 1014412"/>
                <a:gd name="connsiteX1" fmla="*/ 319088 w 1100138"/>
                <a:gd name="connsiteY1" fmla="*/ 0 h 1014412"/>
                <a:gd name="connsiteX2" fmla="*/ 319088 w 1100138"/>
                <a:gd name="connsiteY2" fmla="*/ 376237 h 1014412"/>
                <a:gd name="connsiteX3" fmla="*/ 1095375 w 1100138"/>
                <a:gd name="connsiteY3" fmla="*/ 366712 h 1014412"/>
                <a:gd name="connsiteX4" fmla="*/ 1100138 w 1100138"/>
                <a:gd name="connsiteY4" fmla="*/ 1014412 h 1014412"/>
                <a:gd name="connsiteX5" fmla="*/ 9525 w 1100138"/>
                <a:gd name="connsiteY5" fmla="*/ 1009650 h 1014412"/>
                <a:gd name="connsiteX6" fmla="*/ 0 w 1100138"/>
                <a:gd name="connsiteY6" fmla="*/ 4762 h 1014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00138" h="1014412">
                  <a:moveTo>
                    <a:pt x="0" y="4762"/>
                  </a:moveTo>
                  <a:lnTo>
                    <a:pt x="319088" y="0"/>
                  </a:lnTo>
                  <a:lnTo>
                    <a:pt x="319088" y="376237"/>
                  </a:lnTo>
                  <a:lnTo>
                    <a:pt x="1095375" y="366712"/>
                  </a:lnTo>
                  <a:cubicBezTo>
                    <a:pt x="1096963" y="582612"/>
                    <a:pt x="1098550" y="798512"/>
                    <a:pt x="1100138" y="1014412"/>
                  </a:cubicBezTo>
                  <a:lnTo>
                    <a:pt x="9525" y="1009650"/>
                  </a:lnTo>
                  <a:cubicBezTo>
                    <a:pt x="7938" y="677862"/>
                    <a:pt x="6350" y="346075"/>
                    <a:pt x="0" y="4762"/>
                  </a:cubicBezTo>
                  <a:close/>
                </a:path>
              </a:pathLst>
            </a:custGeom>
            <a:solidFill>
              <a:schemeClr val="accent1">
                <a:lumMod val="40000"/>
                <a:lumOff val="60000"/>
              </a:schemeClr>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8" name="TextBox 27">
              <a:extLst>
                <a:ext uri="{FF2B5EF4-FFF2-40B4-BE49-F238E27FC236}">
                  <a16:creationId xmlns:a16="http://schemas.microsoft.com/office/drawing/2014/main" id="{9274ABEE-E968-D1C4-180D-E8BC749EA735}"/>
                </a:ext>
              </a:extLst>
            </p:cNvPr>
            <p:cNvSpPr txBox="1"/>
            <p:nvPr/>
          </p:nvSpPr>
          <p:spPr>
            <a:xfrm>
              <a:off x="8514955" y="2248456"/>
              <a:ext cx="914400"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A</a:t>
              </a:r>
            </a:p>
          </p:txBody>
        </p:sp>
        <p:sp>
          <p:nvSpPr>
            <p:cNvPr id="29" name="TextBox 28">
              <a:extLst>
                <a:ext uri="{FF2B5EF4-FFF2-40B4-BE49-F238E27FC236}">
                  <a16:creationId xmlns:a16="http://schemas.microsoft.com/office/drawing/2014/main" id="{E8DE3FA8-BDA9-8A52-6DA8-04B2824BFA13}"/>
                </a:ext>
              </a:extLst>
            </p:cNvPr>
            <p:cNvSpPr txBox="1"/>
            <p:nvPr/>
          </p:nvSpPr>
          <p:spPr>
            <a:xfrm>
              <a:off x="9936167" y="2721295"/>
              <a:ext cx="914400"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B</a:t>
              </a:r>
            </a:p>
          </p:txBody>
        </p:sp>
      </p:grpSp>
      <p:sp>
        <p:nvSpPr>
          <p:cNvPr id="36" name="Freeform: Shape 35">
            <a:extLst>
              <a:ext uri="{FF2B5EF4-FFF2-40B4-BE49-F238E27FC236}">
                <a16:creationId xmlns:a16="http://schemas.microsoft.com/office/drawing/2014/main" id="{E60F045D-7639-BC6D-1F29-14F8027A6972}"/>
              </a:ext>
            </a:extLst>
          </p:cNvPr>
          <p:cNvSpPr/>
          <p:nvPr/>
        </p:nvSpPr>
        <p:spPr>
          <a:xfrm>
            <a:off x="1588558" y="4176888"/>
            <a:ext cx="2079871" cy="1137460"/>
          </a:xfrm>
          <a:custGeom>
            <a:avLst/>
            <a:gdLst>
              <a:gd name="connsiteX0" fmla="*/ 0 w 2470150"/>
              <a:gd name="connsiteY0" fmla="*/ 0 h 1377950"/>
              <a:gd name="connsiteX1" fmla="*/ 1689100 w 2470150"/>
              <a:gd name="connsiteY1" fmla="*/ 0 h 1377950"/>
              <a:gd name="connsiteX2" fmla="*/ 1689100 w 2470150"/>
              <a:gd name="connsiteY2" fmla="*/ 742950 h 1377950"/>
              <a:gd name="connsiteX3" fmla="*/ 2470150 w 2470150"/>
              <a:gd name="connsiteY3" fmla="*/ 742950 h 1377950"/>
              <a:gd name="connsiteX4" fmla="*/ 2470150 w 2470150"/>
              <a:gd name="connsiteY4" fmla="*/ 1377950 h 1377950"/>
              <a:gd name="connsiteX5" fmla="*/ 0 w 2470150"/>
              <a:gd name="connsiteY5" fmla="*/ 1377950 h 1377950"/>
              <a:gd name="connsiteX6" fmla="*/ 0 w 2470150"/>
              <a:gd name="connsiteY6" fmla="*/ 0 h 137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70150" h="1377950">
                <a:moveTo>
                  <a:pt x="0" y="0"/>
                </a:moveTo>
                <a:lnTo>
                  <a:pt x="1689100" y="0"/>
                </a:lnTo>
                <a:lnTo>
                  <a:pt x="1689100" y="742950"/>
                </a:lnTo>
                <a:lnTo>
                  <a:pt x="2470150" y="742950"/>
                </a:lnTo>
                <a:lnTo>
                  <a:pt x="2470150" y="1377950"/>
                </a:lnTo>
                <a:lnTo>
                  <a:pt x="0" y="1377950"/>
                </a:lnTo>
                <a:lnTo>
                  <a:pt x="0" y="0"/>
                </a:lnTo>
                <a:close/>
              </a:path>
            </a:pathLst>
          </a:cu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9" name="TextBox 38">
            <a:extLst>
              <a:ext uri="{FF2B5EF4-FFF2-40B4-BE49-F238E27FC236}">
                <a16:creationId xmlns:a16="http://schemas.microsoft.com/office/drawing/2014/main" id="{56507047-2E8D-CC83-446A-B623D0088577}"/>
              </a:ext>
            </a:extLst>
          </p:cNvPr>
          <p:cNvSpPr txBox="1"/>
          <p:nvPr/>
        </p:nvSpPr>
        <p:spPr>
          <a:xfrm>
            <a:off x="1584177" y="4907785"/>
            <a:ext cx="769926" cy="304873"/>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A</a:t>
            </a:r>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39CD7404-B588-7D3D-871D-9A2CE578DE0B}"/>
                  </a:ext>
                </a:extLst>
              </p:cNvPr>
              <p:cNvSpPr txBox="1"/>
              <p:nvPr/>
            </p:nvSpPr>
            <p:spPr>
              <a:xfrm>
                <a:off x="850021" y="5345379"/>
                <a:ext cx="709284" cy="369332"/>
              </a:xfrm>
              <a:prstGeom prst="rect">
                <a:avLst/>
              </a:prstGeom>
              <a:noFill/>
            </p:spPr>
            <p:txBody>
              <a:bodyPr wrap="square">
                <a:spAutoFit/>
              </a:bodyPr>
              <a:lstStyle/>
              <a:p>
                <a14:m>
                  <m:oMath xmlns:m="http://schemas.openxmlformats.org/officeDocument/2006/math">
                    <m:sSup>
                      <m:sSupPr>
                        <m:ctrlPr>
                          <a:rPr lang="en-US" sz="1800" i="1" smtClean="0">
                            <a:solidFill>
                              <a:schemeClr val="bg1"/>
                            </a:solidFill>
                            <a:latin typeface="Cambria Math" panose="02040503050406030204" pitchFamily="18" charset="0"/>
                          </a:rPr>
                        </m:ctrlPr>
                      </m:sSupPr>
                      <m:e>
                        <m:r>
                          <a:rPr lang="en-US" sz="1800" b="0" smtClean="0">
                            <a:solidFill>
                              <a:schemeClr val="bg1"/>
                            </a:solidFill>
                            <a:latin typeface="Cambria Math" panose="02040503050406030204" pitchFamily="18" charset="0"/>
                          </a:rPr>
                          <m:t>𝐴</m:t>
                        </m:r>
                      </m:e>
                      <m:sup>
                        <m:r>
                          <a:rPr lang="en-US" sz="1800" b="0" smtClean="0">
                            <a:solidFill>
                              <a:schemeClr val="bg1"/>
                            </a:solidFill>
                            <a:latin typeface="Cambria Math" panose="02040503050406030204" pitchFamily="18" charset="0"/>
                          </a:rPr>
                          <m:t>𝑐</m:t>
                        </m:r>
                      </m:sup>
                    </m:sSup>
                  </m:oMath>
                </a14:m>
                <a:r>
                  <a:rPr lang="en-US" sz="1800" dirty="0">
                    <a:solidFill>
                      <a:schemeClr val="bg1"/>
                    </a:solidFill>
                    <a:latin typeface="Times New Roman" panose="02020603050405020304" pitchFamily="18" charset="0"/>
                    <a:cs typeface="Times New Roman" panose="02020603050405020304" pitchFamily="18" charset="0"/>
                  </a:rPr>
                  <a:t> </a:t>
                </a:r>
                <a:endParaRPr lang="en-US" dirty="0">
                  <a:solidFill>
                    <a:schemeClr val="bg1"/>
                  </a:solidFill>
                </a:endParaRPr>
              </a:p>
            </p:txBody>
          </p:sp>
        </mc:Choice>
        <mc:Fallback xmlns="">
          <p:sp>
            <p:nvSpPr>
              <p:cNvPr id="41" name="TextBox 40">
                <a:extLst>
                  <a:ext uri="{FF2B5EF4-FFF2-40B4-BE49-F238E27FC236}">
                    <a16:creationId xmlns:a16="http://schemas.microsoft.com/office/drawing/2014/main" id="{39CD7404-B588-7D3D-871D-9A2CE578DE0B}"/>
                  </a:ext>
                </a:extLst>
              </p:cNvPr>
              <p:cNvSpPr txBox="1">
                <a:spLocks noRot="1" noChangeAspect="1" noMove="1" noResize="1" noEditPoints="1" noAdjustHandles="1" noChangeArrowheads="1" noChangeShapeType="1" noTextEdit="1"/>
              </p:cNvSpPr>
              <p:nvPr/>
            </p:nvSpPr>
            <p:spPr>
              <a:xfrm>
                <a:off x="850021" y="5345379"/>
                <a:ext cx="709284" cy="369332"/>
              </a:xfrm>
              <a:prstGeom prst="rect">
                <a:avLst/>
              </a:prstGeom>
              <a:blipFill>
                <a:blip r:embed="rId3"/>
                <a:stretch>
                  <a:fillRect/>
                </a:stretch>
              </a:blipFill>
            </p:spPr>
            <p:txBody>
              <a:bodyPr/>
              <a:lstStyle/>
              <a:p>
                <a:r>
                  <a:rPr lang="en-US">
                    <a:noFill/>
                  </a:rPr>
                  <a:t> </a:t>
                </a:r>
              </a:p>
            </p:txBody>
          </p:sp>
        </mc:Fallback>
      </mc:AlternateContent>
      <p:sp>
        <p:nvSpPr>
          <p:cNvPr id="43" name="TextBox 42">
            <a:extLst>
              <a:ext uri="{FF2B5EF4-FFF2-40B4-BE49-F238E27FC236}">
                <a16:creationId xmlns:a16="http://schemas.microsoft.com/office/drawing/2014/main" id="{B20BC3AB-4A7C-4AB4-42DF-02C57A217015}"/>
              </a:ext>
            </a:extLst>
          </p:cNvPr>
          <p:cNvSpPr txBox="1"/>
          <p:nvPr/>
        </p:nvSpPr>
        <p:spPr>
          <a:xfrm>
            <a:off x="7000789" y="3164348"/>
            <a:ext cx="6177914" cy="369332"/>
          </a:xfrm>
          <a:prstGeom prst="rect">
            <a:avLst/>
          </a:prstGeom>
          <a:noFill/>
        </p:spPr>
        <p:txBody>
          <a:bodyPr wrap="square">
            <a:spAutoFit/>
          </a:bodyPr>
          <a:lstStyle/>
          <a:p>
            <a:pPr algn="ctr"/>
            <a:r>
              <a:rPr lang="en-US" sz="1800" dirty="0">
                <a:latin typeface="Times New Roman" panose="02020603050405020304" pitchFamily="18" charset="0"/>
                <a:cs typeface="Times New Roman" panose="02020603050405020304" pitchFamily="18" charset="0"/>
              </a:rPr>
              <a:t>Intersection of A and B</a:t>
            </a:r>
          </a:p>
        </p:txBody>
      </p:sp>
      <p:sp>
        <p:nvSpPr>
          <p:cNvPr id="45" name="TextBox 44">
            <a:extLst>
              <a:ext uri="{FF2B5EF4-FFF2-40B4-BE49-F238E27FC236}">
                <a16:creationId xmlns:a16="http://schemas.microsoft.com/office/drawing/2014/main" id="{203AE7DB-04AE-B4DF-482F-1C5B5E9FC6B7}"/>
              </a:ext>
            </a:extLst>
          </p:cNvPr>
          <p:cNvSpPr txBox="1"/>
          <p:nvPr/>
        </p:nvSpPr>
        <p:spPr>
          <a:xfrm>
            <a:off x="5717468" y="2388619"/>
            <a:ext cx="6635114" cy="369332"/>
          </a:xfrm>
          <a:prstGeom prst="rect">
            <a:avLst/>
          </a:prstGeom>
          <a:noFill/>
        </p:spPr>
        <p:txBody>
          <a:bodyPr wrap="square">
            <a:spAutoFit/>
          </a:bodyPr>
          <a:lstStyle/>
          <a:p>
            <a:pPr algn="ctr"/>
            <a:r>
              <a:rPr lang="en-US" sz="1800" dirty="0">
                <a:latin typeface="Times New Roman" panose="02020603050405020304" pitchFamily="18" charset="0"/>
                <a:cs typeface="Times New Roman" panose="02020603050405020304" pitchFamily="18" charset="0"/>
              </a:rPr>
              <a:t>A ∩ B </a:t>
            </a:r>
          </a:p>
        </p:txBody>
      </p:sp>
      <p:grpSp>
        <p:nvGrpSpPr>
          <p:cNvPr id="46" name="Group 45">
            <a:extLst>
              <a:ext uri="{FF2B5EF4-FFF2-40B4-BE49-F238E27FC236}">
                <a16:creationId xmlns:a16="http://schemas.microsoft.com/office/drawing/2014/main" id="{59DA0DCA-19CB-5145-1FD0-9A6E25B3067F}"/>
              </a:ext>
            </a:extLst>
          </p:cNvPr>
          <p:cNvGrpSpPr/>
          <p:nvPr/>
        </p:nvGrpSpPr>
        <p:grpSpPr>
          <a:xfrm>
            <a:off x="8628359" y="3868836"/>
            <a:ext cx="3044952" cy="1734463"/>
            <a:chOff x="335360" y="1238250"/>
            <a:chExt cx="3616325" cy="2101176"/>
          </a:xfrm>
        </p:grpSpPr>
        <p:sp>
          <p:nvSpPr>
            <p:cNvPr id="47" name="Freeform: Shape 46">
              <a:extLst>
                <a:ext uri="{FF2B5EF4-FFF2-40B4-BE49-F238E27FC236}">
                  <a16:creationId xmlns:a16="http://schemas.microsoft.com/office/drawing/2014/main" id="{FE267F9B-BE31-9557-104E-959A12EE90C8}"/>
                </a:ext>
              </a:extLst>
            </p:cNvPr>
            <p:cNvSpPr/>
            <p:nvPr/>
          </p:nvSpPr>
          <p:spPr>
            <a:xfrm>
              <a:off x="335360" y="1238250"/>
              <a:ext cx="2470150" cy="1377950"/>
            </a:xfrm>
            <a:custGeom>
              <a:avLst/>
              <a:gdLst>
                <a:gd name="connsiteX0" fmla="*/ 0 w 2470150"/>
                <a:gd name="connsiteY0" fmla="*/ 0 h 1377950"/>
                <a:gd name="connsiteX1" fmla="*/ 1689100 w 2470150"/>
                <a:gd name="connsiteY1" fmla="*/ 0 h 1377950"/>
                <a:gd name="connsiteX2" fmla="*/ 1689100 w 2470150"/>
                <a:gd name="connsiteY2" fmla="*/ 742950 h 1377950"/>
                <a:gd name="connsiteX3" fmla="*/ 2470150 w 2470150"/>
                <a:gd name="connsiteY3" fmla="*/ 742950 h 1377950"/>
                <a:gd name="connsiteX4" fmla="*/ 2470150 w 2470150"/>
                <a:gd name="connsiteY4" fmla="*/ 1377950 h 1377950"/>
                <a:gd name="connsiteX5" fmla="*/ 0 w 2470150"/>
                <a:gd name="connsiteY5" fmla="*/ 1377950 h 1377950"/>
                <a:gd name="connsiteX6" fmla="*/ 0 w 2470150"/>
                <a:gd name="connsiteY6" fmla="*/ 0 h 137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70150" h="1377950">
                  <a:moveTo>
                    <a:pt x="0" y="0"/>
                  </a:moveTo>
                  <a:lnTo>
                    <a:pt x="1689100" y="0"/>
                  </a:lnTo>
                  <a:lnTo>
                    <a:pt x="1689100" y="742950"/>
                  </a:lnTo>
                  <a:lnTo>
                    <a:pt x="2470150" y="742950"/>
                  </a:lnTo>
                  <a:lnTo>
                    <a:pt x="2470150" y="1377950"/>
                  </a:lnTo>
                  <a:lnTo>
                    <a:pt x="0" y="1377950"/>
                  </a:lnTo>
                  <a:lnTo>
                    <a:pt x="0" y="0"/>
                  </a:lnTo>
                  <a:close/>
                </a:path>
              </a:pathLst>
            </a:custGeom>
            <a:solidFill>
              <a:srgbClr val="B9CDE5"/>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8" name="Freeform: Shape 47">
              <a:extLst>
                <a:ext uri="{FF2B5EF4-FFF2-40B4-BE49-F238E27FC236}">
                  <a16:creationId xmlns:a16="http://schemas.microsoft.com/office/drawing/2014/main" id="{97C01DD2-2F3E-E950-5325-EA2379E33A7D}"/>
                </a:ext>
              </a:extLst>
            </p:cNvPr>
            <p:cNvSpPr/>
            <p:nvPr/>
          </p:nvSpPr>
          <p:spPr>
            <a:xfrm>
              <a:off x="1713312" y="1611629"/>
              <a:ext cx="2238373" cy="1727797"/>
            </a:xfrm>
            <a:custGeom>
              <a:avLst/>
              <a:gdLst>
                <a:gd name="connsiteX0" fmla="*/ 0 w 2152650"/>
                <a:gd name="connsiteY0" fmla="*/ 0 h 1543050"/>
                <a:gd name="connsiteX1" fmla="*/ 1397000 w 2152650"/>
                <a:gd name="connsiteY1" fmla="*/ 0 h 1543050"/>
                <a:gd name="connsiteX2" fmla="*/ 2152650 w 2152650"/>
                <a:gd name="connsiteY2" fmla="*/ 590550 h 1543050"/>
                <a:gd name="connsiteX3" fmla="*/ 6350 w 2152650"/>
                <a:gd name="connsiteY3" fmla="*/ 1543050 h 1543050"/>
                <a:gd name="connsiteX4" fmla="*/ 0 w 2152650"/>
                <a:gd name="connsiteY4" fmla="*/ 0 h 1543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2650" h="1543050">
                  <a:moveTo>
                    <a:pt x="0" y="0"/>
                  </a:moveTo>
                  <a:lnTo>
                    <a:pt x="1397000" y="0"/>
                  </a:lnTo>
                  <a:lnTo>
                    <a:pt x="2152650" y="590550"/>
                  </a:lnTo>
                  <a:lnTo>
                    <a:pt x="6350" y="1543050"/>
                  </a:lnTo>
                  <a:cubicBezTo>
                    <a:pt x="8467" y="1028700"/>
                    <a:pt x="10583" y="514350"/>
                    <a:pt x="0" y="0"/>
                  </a:cubicBezTo>
                  <a:close/>
                </a:path>
              </a:pathLst>
            </a:cu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9" name="Freeform: Shape 48">
              <a:extLst>
                <a:ext uri="{FF2B5EF4-FFF2-40B4-BE49-F238E27FC236}">
                  <a16:creationId xmlns:a16="http://schemas.microsoft.com/office/drawing/2014/main" id="{A515BC3F-5F31-F74B-CD09-03149D2ADA99}"/>
                </a:ext>
              </a:extLst>
            </p:cNvPr>
            <p:cNvSpPr/>
            <p:nvPr/>
          </p:nvSpPr>
          <p:spPr>
            <a:xfrm>
              <a:off x="1706960" y="1604963"/>
              <a:ext cx="1100138" cy="1014412"/>
            </a:xfrm>
            <a:custGeom>
              <a:avLst/>
              <a:gdLst>
                <a:gd name="connsiteX0" fmla="*/ 0 w 1100138"/>
                <a:gd name="connsiteY0" fmla="*/ 4762 h 1014412"/>
                <a:gd name="connsiteX1" fmla="*/ 319088 w 1100138"/>
                <a:gd name="connsiteY1" fmla="*/ 0 h 1014412"/>
                <a:gd name="connsiteX2" fmla="*/ 319088 w 1100138"/>
                <a:gd name="connsiteY2" fmla="*/ 376237 h 1014412"/>
                <a:gd name="connsiteX3" fmla="*/ 1095375 w 1100138"/>
                <a:gd name="connsiteY3" fmla="*/ 366712 h 1014412"/>
                <a:gd name="connsiteX4" fmla="*/ 1100138 w 1100138"/>
                <a:gd name="connsiteY4" fmla="*/ 1014412 h 1014412"/>
                <a:gd name="connsiteX5" fmla="*/ 9525 w 1100138"/>
                <a:gd name="connsiteY5" fmla="*/ 1009650 h 1014412"/>
                <a:gd name="connsiteX6" fmla="*/ 0 w 1100138"/>
                <a:gd name="connsiteY6" fmla="*/ 4762 h 1014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00138" h="1014412">
                  <a:moveTo>
                    <a:pt x="0" y="4762"/>
                  </a:moveTo>
                  <a:lnTo>
                    <a:pt x="319088" y="0"/>
                  </a:lnTo>
                  <a:lnTo>
                    <a:pt x="319088" y="376237"/>
                  </a:lnTo>
                  <a:lnTo>
                    <a:pt x="1095375" y="366712"/>
                  </a:lnTo>
                  <a:cubicBezTo>
                    <a:pt x="1096963" y="582612"/>
                    <a:pt x="1098550" y="798512"/>
                    <a:pt x="1100138" y="1014412"/>
                  </a:cubicBezTo>
                  <a:lnTo>
                    <a:pt x="9525" y="1009650"/>
                  </a:lnTo>
                  <a:cubicBezTo>
                    <a:pt x="7938" y="677862"/>
                    <a:pt x="6350" y="346075"/>
                    <a:pt x="0" y="4762"/>
                  </a:cubicBezTo>
                  <a:close/>
                </a:path>
              </a:pathLst>
            </a:cu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0" name="TextBox 49">
              <a:extLst>
                <a:ext uri="{FF2B5EF4-FFF2-40B4-BE49-F238E27FC236}">
                  <a16:creationId xmlns:a16="http://schemas.microsoft.com/office/drawing/2014/main" id="{7E000DEF-3DEB-1D77-C6F9-CCCB55CED537}"/>
                </a:ext>
              </a:extLst>
            </p:cNvPr>
            <p:cNvSpPr txBox="1"/>
            <p:nvPr/>
          </p:nvSpPr>
          <p:spPr>
            <a:xfrm>
              <a:off x="378618" y="2248456"/>
              <a:ext cx="914400"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A</a:t>
              </a:r>
            </a:p>
          </p:txBody>
        </p:sp>
        <p:sp>
          <p:nvSpPr>
            <p:cNvPr id="51" name="TextBox 50">
              <a:extLst>
                <a:ext uri="{FF2B5EF4-FFF2-40B4-BE49-F238E27FC236}">
                  <a16:creationId xmlns:a16="http://schemas.microsoft.com/office/drawing/2014/main" id="{16BD5594-6429-6C91-C108-6DF31EB03591}"/>
                </a:ext>
              </a:extLst>
            </p:cNvPr>
            <p:cNvSpPr txBox="1"/>
            <p:nvPr/>
          </p:nvSpPr>
          <p:spPr>
            <a:xfrm>
              <a:off x="1741703" y="2720882"/>
              <a:ext cx="914400"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B</a:t>
              </a:r>
            </a:p>
          </p:txBody>
        </p:sp>
      </p:grpSp>
      <p:sp>
        <p:nvSpPr>
          <p:cNvPr id="52" name="TextBox 51">
            <a:extLst>
              <a:ext uri="{FF2B5EF4-FFF2-40B4-BE49-F238E27FC236}">
                <a16:creationId xmlns:a16="http://schemas.microsoft.com/office/drawing/2014/main" id="{61BEA0BD-509C-9D27-B20C-156AEE6AB426}"/>
              </a:ext>
            </a:extLst>
          </p:cNvPr>
          <p:cNvSpPr txBox="1"/>
          <p:nvPr/>
        </p:nvSpPr>
        <p:spPr>
          <a:xfrm>
            <a:off x="8664782" y="5027992"/>
            <a:ext cx="1272289" cy="369332"/>
          </a:xfrm>
          <a:prstGeom prst="rect">
            <a:avLst/>
          </a:prstGeom>
          <a:noFill/>
        </p:spPr>
        <p:txBody>
          <a:bodyPr wrap="square">
            <a:spAutoFit/>
          </a:bodyPr>
          <a:lstStyle/>
          <a:p>
            <a:pPr algn="ctr"/>
            <a:r>
              <a:rPr lang="en-US" sz="1800" dirty="0">
                <a:latin typeface="Times New Roman" panose="02020603050405020304" pitchFamily="18" charset="0"/>
                <a:cs typeface="Times New Roman" panose="02020603050405020304" pitchFamily="18" charset="0"/>
              </a:rPr>
              <a:t>A – B  </a:t>
            </a:r>
          </a:p>
        </p:txBody>
      </p:sp>
      <p:sp>
        <p:nvSpPr>
          <p:cNvPr id="54" name="TextBox 53">
            <a:extLst>
              <a:ext uri="{FF2B5EF4-FFF2-40B4-BE49-F238E27FC236}">
                <a16:creationId xmlns:a16="http://schemas.microsoft.com/office/drawing/2014/main" id="{5AB87B25-AF9F-6F52-3E0D-B711171EF0CC}"/>
              </a:ext>
            </a:extLst>
          </p:cNvPr>
          <p:cNvSpPr txBox="1"/>
          <p:nvPr/>
        </p:nvSpPr>
        <p:spPr>
          <a:xfrm>
            <a:off x="-963454" y="5890033"/>
            <a:ext cx="6635114" cy="369332"/>
          </a:xfrm>
          <a:prstGeom prst="rect">
            <a:avLst/>
          </a:prstGeom>
          <a:noFill/>
        </p:spPr>
        <p:txBody>
          <a:bodyPr wrap="square">
            <a:spAutoFit/>
          </a:bodyPr>
          <a:lstStyle/>
          <a:p>
            <a:pPr algn="ctr"/>
            <a:r>
              <a:rPr lang="en-US" sz="1800" dirty="0">
                <a:latin typeface="Times New Roman" panose="02020603050405020304" pitchFamily="18" charset="0"/>
                <a:cs typeface="Times New Roman" panose="02020603050405020304" pitchFamily="18" charset="0"/>
              </a:rPr>
              <a:t>Complement of A</a:t>
            </a:r>
          </a:p>
        </p:txBody>
      </p:sp>
      <p:sp>
        <p:nvSpPr>
          <p:cNvPr id="55" name="TextBox 54">
            <a:extLst>
              <a:ext uri="{FF2B5EF4-FFF2-40B4-BE49-F238E27FC236}">
                <a16:creationId xmlns:a16="http://schemas.microsoft.com/office/drawing/2014/main" id="{D18751B8-C6CA-FCC5-95DC-D5073A022976}"/>
              </a:ext>
            </a:extLst>
          </p:cNvPr>
          <p:cNvSpPr txBox="1"/>
          <p:nvPr/>
        </p:nvSpPr>
        <p:spPr>
          <a:xfrm>
            <a:off x="6772189" y="5877337"/>
            <a:ext cx="6635114" cy="369332"/>
          </a:xfrm>
          <a:prstGeom prst="rect">
            <a:avLst/>
          </a:prstGeom>
          <a:noFill/>
        </p:spPr>
        <p:txBody>
          <a:bodyPr wrap="square">
            <a:spAutoFit/>
          </a:bodyPr>
          <a:lstStyle/>
          <a:p>
            <a:pPr algn="ctr"/>
            <a:r>
              <a:rPr lang="en-US" sz="1800" dirty="0">
                <a:latin typeface="Times New Roman" panose="02020603050405020304" pitchFamily="18" charset="0"/>
                <a:cs typeface="Times New Roman" panose="02020603050405020304" pitchFamily="18" charset="0"/>
              </a:rPr>
              <a:t>Difference of A and B</a:t>
            </a:r>
          </a:p>
        </p:txBody>
      </p:sp>
      <p:grpSp>
        <p:nvGrpSpPr>
          <p:cNvPr id="56" name="Group 55">
            <a:extLst>
              <a:ext uri="{FF2B5EF4-FFF2-40B4-BE49-F238E27FC236}">
                <a16:creationId xmlns:a16="http://schemas.microsoft.com/office/drawing/2014/main" id="{7E37CB7B-3D77-C0DA-5B60-44B9E1E581C4}"/>
              </a:ext>
            </a:extLst>
          </p:cNvPr>
          <p:cNvGrpSpPr/>
          <p:nvPr/>
        </p:nvGrpSpPr>
        <p:grpSpPr>
          <a:xfrm>
            <a:off x="5451512" y="3936968"/>
            <a:ext cx="2079871" cy="1138770"/>
            <a:chOff x="335360" y="1238250"/>
            <a:chExt cx="2470150" cy="1379538"/>
          </a:xfrm>
        </p:grpSpPr>
        <p:sp>
          <p:nvSpPr>
            <p:cNvPr id="57" name="Freeform: Shape 56">
              <a:extLst>
                <a:ext uri="{FF2B5EF4-FFF2-40B4-BE49-F238E27FC236}">
                  <a16:creationId xmlns:a16="http://schemas.microsoft.com/office/drawing/2014/main" id="{8940E589-FAC0-EFD0-5290-D8A104267C37}"/>
                </a:ext>
              </a:extLst>
            </p:cNvPr>
            <p:cNvSpPr/>
            <p:nvPr/>
          </p:nvSpPr>
          <p:spPr>
            <a:xfrm>
              <a:off x="335360" y="1238250"/>
              <a:ext cx="2470150" cy="1377950"/>
            </a:xfrm>
            <a:custGeom>
              <a:avLst/>
              <a:gdLst>
                <a:gd name="connsiteX0" fmla="*/ 0 w 2470150"/>
                <a:gd name="connsiteY0" fmla="*/ 0 h 1377950"/>
                <a:gd name="connsiteX1" fmla="*/ 1689100 w 2470150"/>
                <a:gd name="connsiteY1" fmla="*/ 0 h 1377950"/>
                <a:gd name="connsiteX2" fmla="*/ 1689100 w 2470150"/>
                <a:gd name="connsiteY2" fmla="*/ 742950 h 1377950"/>
                <a:gd name="connsiteX3" fmla="*/ 2470150 w 2470150"/>
                <a:gd name="connsiteY3" fmla="*/ 742950 h 1377950"/>
                <a:gd name="connsiteX4" fmla="*/ 2470150 w 2470150"/>
                <a:gd name="connsiteY4" fmla="*/ 1377950 h 1377950"/>
                <a:gd name="connsiteX5" fmla="*/ 0 w 2470150"/>
                <a:gd name="connsiteY5" fmla="*/ 1377950 h 1377950"/>
                <a:gd name="connsiteX6" fmla="*/ 0 w 2470150"/>
                <a:gd name="connsiteY6" fmla="*/ 0 h 137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70150" h="1377950">
                  <a:moveTo>
                    <a:pt x="0" y="0"/>
                  </a:moveTo>
                  <a:lnTo>
                    <a:pt x="1689100" y="0"/>
                  </a:lnTo>
                  <a:lnTo>
                    <a:pt x="1689100" y="742950"/>
                  </a:lnTo>
                  <a:lnTo>
                    <a:pt x="2470150" y="742950"/>
                  </a:lnTo>
                  <a:lnTo>
                    <a:pt x="2470150" y="1377950"/>
                  </a:lnTo>
                  <a:lnTo>
                    <a:pt x="0" y="1377950"/>
                  </a:lnTo>
                  <a:lnTo>
                    <a:pt x="0" y="0"/>
                  </a:lnTo>
                  <a:close/>
                </a:path>
              </a:pathLst>
            </a:custGeom>
            <a:solidFill>
              <a:srgbClr val="B9CDE5"/>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9" name="Freeform: Shape 58">
              <a:extLst>
                <a:ext uri="{FF2B5EF4-FFF2-40B4-BE49-F238E27FC236}">
                  <a16:creationId xmlns:a16="http://schemas.microsoft.com/office/drawing/2014/main" id="{028FEA81-0578-168E-110A-618BA821CB8E}"/>
                </a:ext>
              </a:extLst>
            </p:cNvPr>
            <p:cNvSpPr/>
            <p:nvPr/>
          </p:nvSpPr>
          <p:spPr>
            <a:xfrm>
              <a:off x="853783" y="1477704"/>
              <a:ext cx="878471" cy="768091"/>
            </a:xfrm>
            <a:custGeom>
              <a:avLst/>
              <a:gdLst>
                <a:gd name="connsiteX0" fmla="*/ 0 w 1100138"/>
                <a:gd name="connsiteY0" fmla="*/ 4762 h 1014412"/>
                <a:gd name="connsiteX1" fmla="*/ 319088 w 1100138"/>
                <a:gd name="connsiteY1" fmla="*/ 0 h 1014412"/>
                <a:gd name="connsiteX2" fmla="*/ 319088 w 1100138"/>
                <a:gd name="connsiteY2" fmla="*/ 376237 h 1014412"/>
                <a:gd name="connsiteX3" fmla="*/ 1095375 w 1100138"/>
                <a:gd name="connsiteY3" fmla="*/ 366712 h 1014412"/>
                <a:gd name="connsiteX4" fmla="*/ 1100138 w 1100138"/>
                <a:gd name="connsiteY4" fmla="*/ 1014412 h 1014412"/>
                <a:gd name="connsiteX5" fmla="*/ 9525 w 1100138"/>
                <a:gd name="connsiteY5" fmla="*/ 1009650 h 1014412"/>
                <a:gd name="connsiteX6" fmla="*/ 0 w 1100138"/>
                <a:gd name="connsiteY6" fmla="*/ 4762 h 1014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00138" h="1014412">
                  <a:moveTo>
                    <a:pt x="0" y="4762"/>
                  </a:moveTo>
                  <a:lnTo>
                    <a:pt x="319088" y="0"/>
                  </a:lnTo>
                  <a:lnTo>
                    <a:pt x="319088" y="376237"/>
                  </a:lnTo>
                  <a:lnTo>
                    <a:pt x="1095375" y="366712"/>
                  </a:lnTo>
                  <a:cubicBezTo>
                    <a:pt x="1096963" y="582612"/>
                    <a:pt x="1098550" y="798512"/>
                    <a:pt x="1100138" y="1014412"/>
                  </a:cubicBezTo>
                  <a:lnTo>
                    <a:pt x="9525" y="1009650"/>
                  </a:lnTo>
                  <a:cubicBezTo>
                    <a:pt x="7938" y="677862"/>
                    <a:pt x="6350" y="346075"/>
                    <a:pt x="0" y="4762"/>
                  </a:cubicBezTo>
                  <a:close/>
                </a:path>
              </a:pathLst>
            </a:cu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0" name="TextBox 59">
              <a:extLst>
                <a:ext uri="{FF2B5EF4-FFF2-40B4-BE49-F238E27FC236}">
                  <a16:creationId xmlns:a16="http://schemas.microsoft.com/office/drawing/2014/main" id="{A03DF3ED-3AB2-BAE2-FE54-8A2F7521C00C}"/>
                </a:ext>
              </a:extLst>
            </p:cNvPr>
            <p:cNvSpPr txBox="1"/>
            <p:nvPr/>
          </p:nvSpPr>
          <p:spPr>
            <a:xfrm>
              <a:off x="378618" y="2248456"/>
              <a:ext cx="914400"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A</a:t>
              </a:r>
            </a:p>
          </p:txBody>
        </p:sp>
        <p:sp>
          <p:nvSpPr>
            <p:cNvPr id="61" name="TextBox 60">
              <a:extLst>
                <a:ext uri="{FF2B5EF4-FFF2-40B4-BE49-F238E27FC236}">
                  <a16:creationId xmlns:a16="http://schemas.microsoft.com/office/drawing/2014/main" id="{F4E7B510-6008-016A-3FC6-29A4D591392A}"/>
                </a:ext>
              </a:extLst>
            </p:cNvPr>
            <p:cNvSpPr txBox="1"/>
            <p:nvPr/>
          </p:nvSpPr>
          <p:spPr>
            <a:xfrm>
              <a:off x="1100783" y="1739202"/>
              <a:ext cx="914401"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B</a:t>
              </a:r>
            </a:p>
          </p:txBody>
        </p:sp>
      </p:grpSp>
      <p:sp>
        <p:nvSpPr>
          <p:cNvPr id="67" name="TextBox 66">
            <a:extLst>
              <a:ext uri="{FF2B5EF4-FFF2-40B4-BE49-F238E27FC236}">
                <a16:creationId xmlns:a16="http://schemas.microsoft.com/office/drawing/2014/main" id="{D1ABD313-4062-45EC-94CC-768288A39322}"/>
              </a:ext>
            </a:extLst>
          </p:cNvPr>
          <p:cNvSpPr txBox="1"/>
          <p:nvPr/>
        </p:nvSpPr>
        <p:spPr>
          <a:xfrm>
            <a:off x="2689098" y="5850426"/>
            <a:ext cx="7183754" cy="369332"/>
          </a:xfrm>
          <a:prstGeom prst="rect">
            <a:avLst/>
          </a:prstGeom>
          <a:noFill/>
        </p:spPr>
        <p:txBody>
          <a:bodyPr wrap="square">
            <a:spAutoFit/>
          </a:bodyPr>
          <a:lstStyle/>
          <a:p>
            <a:pPr algn="ctr"/>
            <a:r>
              <a:rPr lang="pt-BR" dirty="0">
                <a:latin typeface="Times New Roman" panose="02020603050405020304" pitchFamily="18" charset="0"/>
                <a:cs typeface="Times New Roman" panose="02020603050405020304" pitchFamily="18" charset="0"/>
              </a:rPr>
              <a:t>B</a:t>
            </a:r>
            <a:r>
              <a:rPr lang="pt-BR" sz="1800" dirty="0">
                <a:latin typeface="Times New Roman" panose="02020603050405020304" pitchFamily="18" charset="0"/>
                <a:cs typeface="Times New Roman" panose="02020603050405020304" pitchFamily="18" charset="0"/>
              </a:rPr>
              <a:t> Subset A</a:t>
            </a:r>
            <a:endParaRPr lang="en-US"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552166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25A191-B7DA-9279-21E7-2F588A84AD74}"/>
              </a:ext>
            </a:extLst>
          </p:cNvPr>
          <p:cNvSpPr>
            <a:spLocks noGrp="1"/>
          </p:cNvSpPr>
          <p:nvPr>
            <p:ph type="title"/>
          </p:nvPr>
        </p:nvSpPr>
        <p:spPr/>
        <p:txBody>
          <a:bodyPr/>
          <a:lstStyle/>
          <a:p>
            <a:r>
              <a:rPr lang="en-US" dirty="0"/>
              <a:t>Translation and Reflection</a:t>
            </a:r>
          </a:p>
        </p:txBody>
      </p:sp>
      <p:sp>
        <p:nvSpPr>
          <p:cNvPr id="5" name="Freeform: Shape 4">
            <a:extLst>
              <a:ext uri="{FF2B5EF4-FFF2-40B4-BE49-F238E27FC236}">
                <a16:creationId xmlns:a16="http://schemas.microsoft.com/office/drawing/2014/main" id="{6EB44B3C-62B9-C1E8-135D-B75F0171BD4A}"/>
              </a:ext>
            </a:extLst>
          </p:cNvPr>
          <p:cNvSpPr/>
          <p:nvPr/>
        </p:nvSpPr>
        <p:spPr>
          <a:xfrm>
            <a:off x="1953239" y="3401205"/>
            <a:ext cx="2079871" cy="1137460"/>
          </a:xfrm>
          <a:custGeom>
            <a:avLst/>
            <a:gdLst>
              <a:gd name="connsiteX0" fmla="*/ 0 w 2470150"/>
              <a:gd name="connsiteY0" fmla="*/ 0 h 1377950"/>
              <a:gd name="connsiteX1" fmla="*/ 1689100 w 2470150"/>
              <a:gd name="connsiteY1" fmla="*/ 0 h 1377950"/>
              <a:gd name="connsiteX2" fmla="*/ 1689100 w 2470150"/>
              <a:gd name="connsiteY2" fmla="*/ 742950 h 1377950"/>
              <a:gd name="connsiteX3" fmla="*/ 2470150 w 2470150"/>
              <a:gd name="connsiteY3" fmla="*/ 742950 h 1377950"/>
              <a:gd name="connsiteX4" fmla="*/ 2470150 w 2470150"/>
              <a:gd name="connsiteY4" fmla="*/ 1377950 h 1377950"/>
              <a:gd name="connsiteX5" fmla="*/ 0 w 2470150"/>
              <a:gd name="connsiteY5" fmla="*/ 1377950 h 1377950"/>
              <a:gd name="connsiteX6" fmla="*/ 0 w 2470150"/>
              <a:gd name="connsiteY6" fmla="*/ 0 h 137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70150" h="1377950">
                <a:moveTo>
                  <a:pt x="0" y="0"/>
                </a:moveTo>
                <a:lnTo>
                  <a:pt x="1689100" y="0"/>
                </a:lnTo>
                <a:lnTo>
                  <a:pt x="1689100" y="742950"/>
                </a:lnTo>
                <a:lnTo>
                  <a:pt x="2470150" y="742950"/>
                </a:lnTo>
                <a:lnTo>
                  <a:pt x="2470150" y="1377950"/>
                </a:lnTo>
                <a:lnTo>
                  <a:pt x="0" y="1377950"/>
                </a:lnTo>
                <a:lnTo>
                  <a:pt x="0" y="0"/>
                </a:lnTo>
                <a:close/>
              </a:path>
            </a:pathLst>
          </a:cu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19" name="Straight Arrow Connector 18">
            <a:extLst>
              <a:ext uri="{FF2B5EF4-FFF2-40B4-BE49-F238E27FC236}">
                <a16:creationId xmlns:a16="http://schemas.microsoft.com/office/drawing/2014/main" id="{A10390A0-E6AA-8B25-D662-A83B14036928}"/>
              </a:ext>
            </a:extLst>
          </p:cNvPr>
          <p:cNvCxnSpPr/>
          <p:nvPr/>
        </p:nvCxnSpPr>
        <p:spPr>
          <a:xfrm>
            <a:off x="1531620" y="2338216"/>
            <a:ext cx="162306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FD753EAD-3CDD-F51D-64DA-C61205BBA17C}"/>
              </a:ext>
            </a:extLst>
          </p:cNvPr>
          <p:cNvCxnSpPr/>
          <p:nvPr/>
        </p:nvCxnSpPr>
        <p:spPr>
          <a:xfrm>
            <a:off x="1531620" y="2338216"/>
            <a:ext cx="0" cy="278981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5BF580C-49CC-7391-BDB2-A07F528738D9}"/>
              </a:ext>
            </a:extLst>
          </p:cNvPr>
          <p:cNvCxnSpPr>
            <a:cxnSpLocks/>
            <a:stCxn id="5" idx="0"/>
          </p:cNvCxnSpPr>
          <p:nvPr/>
        </p:nvCxnSpPr>
        <p:spPr>
          <a:xfrm flipV="1">
            <a:off x="1953239" y="2338216"/>
            <a:ext cx="0" cy="1062989"/>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9F391FA0-04C4-364A-EC89-FF14AE3556BB}"/>
              </a:ext>
            </a:extLst>
          </p:cNvPr>
          <p:cNvCxnSpPr>
            <a:stCxn id="5" idx="0"/>
          </p:cNvCxnSpPr>
          <p:nvPr/>
        </p:nvCxnSpPr>
        <p:spPr>
          <a:xfrm flipH="1">
            <a:off x="1531620" y="3401205"/>
            <a:ext cx="421619"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0B768AA7-2EA8-C4FE-8393-710637577952}"/>
                  </a:ext>
                </a:extLst>
              </p:cNvPr>
              <p:cNvSpPr txBox="1"/>
              <p:nvPr/>
            </p:nvSpPr>
            <p:spPr>
              <a:xfrm>
                <a:off x="1713077" y="1968883"/>
                <a:ext cx="48032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2</m:t>
                          </m:r>
                        </m:sub>
                      </m:sSub>
                    </m:oMath>
                  </m:oMathPara>
                </a14:m>
                <a:endParaRPr lang="en-US" dirty="0"/>
              </a:p>
            </p:txBody>
          </p:sp>
        </mc:Choice>
        <mc:Fallback xmlns="">
          <p:sp>
            <p:nvSpPr>
              <p:cNvPr id="27" name="TextBox 26">
                <a:extLst>
                  <a:ext uri="{FF2B5EF4-FFF2-40B4-BE49-F238E27FC236}">
                    <a16:creationId xmlns:a16="http://schemas.microsoft.com/office/drawing/2014/main" id="{0B768AA7-2EA8-C4FE-8393-710637577952}"/>
                  </a:ext>
                </a:extLst>
              </p:cNvPr>
              <p:cNvSpPr txBox="1">
                <a:spLocks noRot="1" noChangeAspect="1" noMove="1" noResize="1" noEditPoints="1" noAdjustHandles="1" noChangeArrowheads="1" noChangeShapeType="1" noTextEdit="1"/>
              </p:cNvSpPr>
              <p:nvPr/>
            </p:nvSpPr>
            <p:spPr>
              <a:xfrm>
                <a:off x="1713077" y="1968883"/>
                <a:ext cx="480323" cy="369332"/>
              </a:xfrm>
              <a:prstGeom prst="rect">
                <a:avLst/>
              </a:prstGeom>
              <a:blipFill>
                <a:blip r:embed="rId3"/>
                <a:stretch>
                  <a:fillRect b="-16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2EA56BAF-E8FE-5502-6992-7D2906A2EA5C}"/>
                  </a:ext>
                </a:extLst>
              </p:cNvPr>
              <p:cNvSpPr txBox="1"/>
              <p:nvPr/>
            </p:nvSpPr>
            <p:spPr>
              <a:xfrm>
                <a:off x="1083525" y="3122642"/>
                <a:ext cx="47500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1</m:t>
                          </m:r>
                        </m:sub>
                      </m:sSub>
                    </m:oMath>
                  </m:oMathPara>
                </a14:m>
                <a:endParaRPr lang="en-US" dirty="0"/>
              </a:p>
            </p:txBody>
          </p:sp>
        </mc:Choice>
        <mc:Fallback xmlns="">
          <p:sp>
            <p:nvSpPr>
              <p:cNvPr id="28" name="TextBox 27">
                <a:extLst>
                  <a:ext uri="{FF2B5EF4-FFF2-40B4-BE49-F238E27FC236}">
                    <a16:creationId xmlns:a16="http://schemas.microsoft.com/office/drawing/2014/main" id="{2EA56BAF-E8FE-5502-6992-7D2906A2EA5C}"/>
                  </a:ext>
                </a:extLst>
              </p:cNvPr>
              <p:cNvSpPr txBox="1">
                <a:spLocks noRot="1" noChangeAspect="1" noMove="1" noResize="1" noEditPoints="1" noAdjustHandles="1" noChangeArrowheads="1" noChangeShapeType="1" noTextEdit="1"/>
              </p:cNvSpPr>
              <p:nvPr/>
            </p:nvSpPr>
            <p:spPr>
              <a:xfrm>
                <a:off x="1083525" y="3122642"/>
                <a:ext cx="475002" cy="369332"/>
              </a:xfrm>
              <a:prstGeom prst="rect">
                <a:avLst/>
              </a:prstGeom>
              <a:blipFill>
                <a:blip r:embed="rId4"/>
                <a:stretch>
                  <a:fillRect b="-16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7286562B-85F3-16F7-A053-58E0DD3A517B}"/>
                  </a:ext>
                </a:extLst>
              </p:cNvPr>
              <p:cNvSpPr txBox="1"/>
              <p:nvPr/>
            </p:nvSpPr>
            <p:spPr>
              <a:xfrm>
                <a:off x="411480" y="1106305"/>
                <a:ext cx="5486400" cy="707886"/>
              </a:xfrm>
              <a:prstGeom prst="rect">
                <a:avLst/>
              </a:prstGeom>
              <a:noFill/>
            </p:spPr>
            <p:txBody>
              <a:bodyPr wrap="square">
                <a:spAutoFit/>
              </a:bodyPr>
              <a:lstStyle/>
              <a:p>
                <a:r>
                  <a:rPr lang="en-US" sz="2000" b="1" dirty="0">
                    <a:latin typeface="Times New Roman" panose="02020603050405020304" pitchFamily="18" charset="0"/>
                    <a:cs typeface="Times New Roman" panose="02020603050405020304" pitchFamily="18" charset="0"/>
                  </a:rPr>
                  <a:t>Translation</a:t>
                </a:r>
                <a:r>
                  <a:rPr lang="en-US" sz="2000" dirty="0">
                    <a:latin typeface="Times New Roman" panose="02020603050405020304" pitchFamily="18" charset="0"/>
                    <a:cs typeface="Times New Roman" panose="02020603050405020304" pitchFamily="18" charset="0"/>
                  </a:rPr>
                  <a:t> of set A by point z(</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𝑧</m:t>
                        </m:r>
                      </m:e>
                      <m:sub>
                        <m:r>
                          <a:rPr lang="en-US" sz="2000" i="1">
                            <a:latin typeface="Cambria Math" panose="02040503050406030204" pitchFamily="18" charset="0"/>
                          </a:rPr>
                          <m:t>1</m:t>
                        </m:r>
                      </m:sub>
                    </m:sSub>
                  </m:oMath>
                </a14:m>
                <a:r>
                  <a:rPr lang="en-US" sz="2000"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𝑧</m:t>
                        </m:r>
                      </m:e>
                      <m:sub>
                        <m:r>
                          <a:rPr lang="en-US" sz="2000" b="0" i="1" smtClean="0">
                            <a:latin typeface="Cambria Math" panose="02040503050406030204" pitchFamily="18" charset="0"/>
                          </a:rPr>
                          <m:t>2</m:t>
                        </m:r>
                      </m:sub>
                    </m:sSub>
                  </m:oMath>
                </a14:m>
                <a:r>
                  <a:rPr lang="en-US" sz="2000" dirty="0">
                    <a:latin typeface="Times New Roman" panose="02020603050405020304" pitchFamily="18" charset="0"/>
                    <a:cs typeface="Times New Roman" panose="02020603050405020304" pitchFamily="18" charset="0"/>
                  </a:rPr>
                  <a:t>)</a:t>
                </a:r>
              </a:p>
              <a:p>
                <a:pPr algn="ctr"/>
                <a14:m>
                  <m:oMath xmlns:m="http://schemas.openxmlformats.org/officeDocument/2006/math">
                    <m:sSub>
                      <m:sSubPr>
                        <m:ctrlPr>
                          <a:rPr lang="pl-PL" sz="2000" i="1" dirty="0" smtClean="0">
                            <a:latin typeface="Cambria Math" panose="02040503050406030204" pitchFamily="18" charset="0"/>
                          </a:rPr>
                        </m:ctrlPr>
                      </m:sSubPr>
                      <m:e>
                        <m:r>
                          <a:rPr lang="pl-PL" sz="2000" dirty="0" smtClean="0">
                            <a:latin typeface="Cambria Math" panose="02040503050406030204" pitchFamily="18" charset="0"/>
                          </a:rPr>
                          <m:t>(</m:t>
                        </m:r>
                        <m:r>
                          <a:rPr lang="pl-PL" sz="2000" dirty="0" smtClean="0">
                            <a:latin typeface="Cambria Math" panose="02040503050406030204" pitchFamily="18" charset="0"/>
                          </a:rPr>
                          <m:t>𝐴</m:t>
                        </m:r>
                        <m:r>
                          <a:rPr lang="pl-PL" sz="2000" dirty="0" smtClean="0">
                            <a:latin typeface="Cambria Math" panose="02040503050406030204" pitchFamily="18" charset="0"/>
                          </a:rPr>
                          <m:t>)</m:t>
                        </m:r>
                      </m:e>
                      <m:sub>
                        <m:r>
                          <a:rPr lang="pl-PL" sz="2000" dirty="0" smtClean="0">
                            <a:latin typeface="Cambria Math" panose="02040503050406030204" pitchFamily="18" charset="0"/>
                          </a:rPr>
                          <m:t>𝑧</m:t>
                        </m:r>
                      </m:sub>
                    </m:sSub>
                    <m:r>
                      <a:rPr lang="pl-PL" sz="2000" dirty="0" smtClean="0">
                        <a:latin typeface="Cambria Math" panose="02040503050406030204" pitchFamily="18" charset="0"/>
                      </a:rPr>
                      <m:t> </m:t>
                    </m:r>
                  </m:oMath>
                </a14:m>
                <a:r>
                  <a:rPr lang="pl-PL" sz="2000" dirty="0">
                    <a:latin typeface="Times New Roman" panose="02020603050405020304" pitchFamily="18" charset="0"/>
                    <a:cs typeface="Times New Roman" panose="02020603050405020304" pitchFamily="18" charset="0"/>
                  </a:rPr>
                  <a:t>= { c | c = a + z, for a ∈ A}</a:t>
                </a:r>
                <a:endParaRPr lang="en-US" sz="2000" dirty="0">
                  <a:latin typeface="Times New Roman" panose="02020603050405020304" pitchFamily="18" charset="0"/>
                  <a:cs typeface="Times New Roman" panose="02020603050405020304" pitchFamily="18" charset="0"/>
                </a:endParaRPr>
              </a:p>
            </p:txBody>
          </p:sp>
        </mc:Choice>
        <mc:Fallback xmlns="">
          <p:sp>
            <p:nvSpPr>
              <p:cNvPr id="30" name="TextBox 29">
                <a:extLst>
                  <a:ext uri="{FF2B5EF4-FFF2-40B4-BE49-F238E27FC236}">
                    <a16:creationId xmlns:a16="http://schemas.microsoft.com/office/drawing/2014/main" id="{7286562B-85F3-16F7-A053-58E0DD3A517B}"/>
                  </a:ext>
                </a:extLst>
              </p:cNvPr>
              <p:cNvSpPr txBox="1">
                <a:spLocks noRot="1" noChangeAspect="1" noMove="1" noResize="1" noEditPoints="1" noAdjustHandles="1" noChangeArrowheads="1" noChangeShapeType="1" noTextEdit="1"/>
              </p:cNvSpPr>
              <p:nvPr/>
            </p:nvSpPr>
            <p:spPr>
              <a:xfrm>
                <a:off x="411480" y="1106305"/>
                <a:ext cx="5486400" cy="707886"/>
              </a:xfrm>
              <a:prstGeom prst="rect">
                <a:avLst/>
              </a:prstGeom>
              <a:blipFill>
                <a:blip r:embed="rId5"/>
                <a:stretch>
                  <a:fillRect l="-1222" t="-4274" b="-13675"/>
                </a:stretch>
              </a:blipFill>
            </p:spPr>
            <p:txBody>
              <a:bodyPr/>
              <a:lstStyle/>
              <a:p>
                <a:r>
                  <a:rPr lang="en-US">
                    <a:noFill/>
                  </a:rPr>
                  <a:t> </a:t>
                </a:r>
              </a:p>
            </p:txBody>
          </p:sp>
        </mc:Fallback>
      </mc:AlternateContent>
      <p:sp>
        <p:nvSpPr>
          <p:cNvPr id="31" name="Oval 30">
            <a:extLst>
              <a:ext uri="{FF2B5EF4-FFF2-40B4-BE49-F238E27FC236}">
                <a16:creationId xmlns:a16="http://schemas.microsoft.com/office/drawing/2014/main" id="{777F4F7F-30A6-90DC-E463-93F26A5A4976}"/>
              </a:ext>
            </a:extLst>
          </p:cNvPr>
          <p:cNvSpPr/>
          <p:nvPr/>
        </p:nvSpPr>
        <p:spPr>
          <a:xfrm>
            <a:off x="1908810" y="3344211"/>
            <a:ext cx="91440" cy="9144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259CFD2C-CA5D-0630-ACD6-604B3D2A22C4}"/>
              </a:ext>
            </a:extLst>
          </p:cNvPr>
          <p:cNvSpPr/>
          <p:nvPr/>
        </p:nvSpPr>
        <p:spPr>
          <a:xfrm>
            <a:off x="1485189" y="2292495"/>
            <a:ext cx="91440" cy="9144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6" name="Group 35">
            <a:extLst>
              <a:ext uri="{FF2B5EF4-FFF2-40B4-BE49-F238E27FC236}">
                <a16:creationId xmlns:a16="http://schemas.microsoft.com/office/drawing/2014/main" id="{99AF3624-A63E-0D48-67D6-60CBA48AD3FA}"/>
              </a:ext>
            </a:extLst>
          </p:cNvPr>
          <p:cNvGrpSpPr/>
          <p:nvPr/>
        </p:nvGrpSpPr>
        <p:grpSpPr>
          <a:xfrm>
            <a:off x="7350967" y="2350600"/>
            <a:ext cx="4162853" cy="2293450"/>
            <a:chOff x="6945622" y="1949579"/>
            <a:chExt cx="4162853" cy="2293450"/>
          </a:xfrm>
        </p:grpSpPr>
        <p:sp>
          <p:nvSpPr>
            <p:cNvPr id="34" name="Freeform: Shape 33">
              <a:extLst>
                <a:ext uri="{FF2B5EF4-FFF2-40B4-BE49-F238E27FC236}">
                  <a16:creationId xmlns:a16="http://schemas.microsoft.com/office/drawing/2014/main" id="{28D24A4E-68A7-3BDB-25B8-2453BC9647B1}"/>
                </a:ext>
              </a:extLst>
            </p:cNvPr>
            <p:cNvSpPr/>
            <p:nvPr/>
          </p:nvSpPr>
          <p:spPr>
            <a:xfrm flipH="1" flipV="1">
              <a:off x="6945622" y="1949579"/>
              <a:ext cx="2079871" cy="1137460"/>
            </a:xfrm>
            <a:custGeom>
              <a:avLst/>
              <a:gdLst>
                <a:gd name="connsiteX0" fmla="*/ 0 w 2470150"/>
                <a:gd name="connsiteY0" fmla="*/ 0 h 1377950"/>
                <a:gd name="connsiteX1" fmla="*/ 1689100 w 2470150"/>
                <a:gd name="connsiteY1" fmla="*/ 0 h 1377950"/>
                <a:gd name="connsiteX2" fmla="*/ 1689100 w 2470150"/>
                <a:gd name="connsiteY2" fmla="*/ 742950 h 1377950"/>
                <a:gd name="connsiteX3" fmla="*/ 2470150 w 2470150"/>
                <a:gd name="connsiteY3" fmla="*/ 742950 h 1377950"/>
                <a:gd name="connsiteX4" fmla="*/ 2470150 w 2470150"/>
                <a:gd name="connsiteY4" fmla="*/ 1377950 h 1377950"/>
                <a:gd name="connsiteX5" fmla="*/ 0 w 2470150"/>
                <a:gd name="connsiteY5" fmla="*/ 1377950 h 1377950"/>
                <a:gd name="connsiteX6" fmla="*/ 0 w 2470150"/>
                <a:gd name="connsiteY6" fmla="*/ 0 h 137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70150" h="1377950">
                  <a:moveTo>
                    <a:pt x="0" y="0"/>
                  </a:moveTo>
                  <a:lnTo>
                    <a:pt x="1689100" y="0"/>
                  </a:lnTo>
                  <a:lnTo>
                    <a:pt x="1689100" y="742950"/>
                  </a:lnTo>
                  <a:lnTo>
                    <a:pt x="2470150" y="742950"/>
                  </a:lnTo>
                  <a:lnTo>
                    <a:pt x="2470150" y="1377950"/>
                  </a:lnTo>
                  <a:lnTo>
                    <a:pt x="0" y="1377950"/>
                  </a:lnTo>
                  <a:lnTo>
                    <a:pt x="0" y="0"/>
                  </a:lnTo>
                  <a:close/>
                </a:path>
              </a:pathLst>
            </a:cu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3" name="Freeform: Shape 32">
              <a:extLst>
                <a:ext uri="{FF2B5EF4-FFF2-40B4-BE49-F238E27FC236}">
                  <a16:creationId xmlns:a16="http://schemas.microsoft.com/office/drawing/2014/main" id="{5A3F9E95-E900-3F27-2C34-432D7B0A3153}"/>
                </a:ext>
              </a:extLst>
            </p:cNvPr>
            <p:cNvSpPr/>
            <p:nvPr/>
          </p:nvSpPr>
          <p:spPr>
            <a:xfrm>
              <a:off x="9028604" y="3105569"/>
              <a:ext cx="2079871" cy="1137460"/>
            </a:xfrm>
            <a:custGeom>
              <a:avLst/>
              <a:gdLst>
                <a:gd name="connsiteX0" fmla="*/ 0 w 2470150"/>
                <a:gd name="connsiteY0" fmla="*/ 0 h 1377950"/>
                <a:gd name="connsiteX1" fmla="*/ 1689100 w 2470150"/>
                <a:gd name="connsiteY1" fmla="*/ 0 h 1377950"/>
                <a:gd name="connsiteX2" fmla="*/ 1689100 w 2470150"/>
                <a:gd name="connsiteY2" fmla="*/ 742950 h 1377950"/>
                <a:gd name="connsiteX3" fmla="*/ 2470150 w 2470150"/>
                <a:gd name="connsiteY3" fmla="*/ 742950 h 1377950"/>
                <a:gd name="connsiteX4" fmla="*/ 2470150 w 2470150"/>
                <a:gd name="connsiteY4" fmla="*/ 1377950 h 1377950"/>
                <a:gd name="connsiteX5" fmla="*/ 0 w 2470150"/>
                <a:gd name="connsiteY5" fmla="*/ 1377950 h 1377950"/>
                <a:gd name="connsiteX6" fmla="*/ 0 w 2470150"/>
                <a:gd name="connsiteY6" fmla="*/ 0 h 137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70150" h="1377950">
                  <a:moveTo>
                    <a:pt x="0" y="0"/>
                  </a:moveTo>
                  <a:lnTo>
                    <a:pt x="1689100" y="0"/>
                  </a:lnTo>
                  <a:lnTo>
                    <a:pt x="1689100" y="742950"/>
                  </a:lnTo>
                  <a:lnTo>
                    <a:pt x="2470150" y="742950"/>
                  </a:lnTo>
                  <a:lnTo>
                    <a:pt x="2470150" y="1377950"/>
                  </a:lnTo>
                  <a:lnTo>
                    <a:pt x="0" y="1377950"/>
                  </a:lnTo>
                  <a:lnTo>
                    <a:pt x="0" y="0"/>
                  </a:lnTo>
                  <a:close/>
                </a:path>
              </a:pathLst>
            </a:cu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 name="Oval 10">
              <a:extLst>
                <a:ext uri="{FF2B5EF4-FFF2-40B4-BE49-F238E27FC236}">
                  <a16:creationId xmlns:a16="http://schemas.microsoft.com/office/drawing/2014/main" id="{AD0B8367-3627-48D5-B8BA-8A0A0AF96E28}"/>
                </a:ext>
              </a:extLst>
            </p:cNvPr>
            <p:cNvSpPr/>
            <p:nvPr/>
          </p:nvSpPr>
          <p:spPr>
            <a:xfrm>
              <a:off x="8979773" y="3068509"/>
              <a:ext cx="91440" cy="9144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3FFC5AA-FE51-67FD-737D-48982609F62F}"/>
                </a:ext>
              </a:extLst>
            </p:cNvPr>
            <p:cNvSpPr txBox="1"/>
            <p:nvPr/>
          </p:nvSpPr>
          <p:spPr>
            <a:xfrm>
              <a:off x="9297294" y="3369426"/>
              <a:ext cx="769926" cy="304873"/>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A</a:t>
              </a:r>
            </a:p>
          </p:txBody>
        </p:sp>
        <p:sp>
          <p:nvSpPr>
            <p:cNvPr id="13" name="TextBox 12">
              <a:extLst>
                <a:ext uri="{FF2B5EF4-FFF2-40B4-BE49-F238E27FC236}">
                  <a16:creationId xmlns:a16="http://schemas.microsoft.com/office/drawing/2014/main" id="{BBFC3121-6D4F-9CE6-084B-2BB397EED4AE}"/>
                </a:ext>
              </a:extLst>
            </p:cNvPr>
            <p:cNvSpPr txBox="1"/>
            <p:nvPr/>
          </p:nvSpPr>
          <p:spPr>
            <a:xfrm>
              <a:off x="7985557" y="2592979"/>
              <a:ext cx="582930" cy="369332"/>
            </a:xfrm>
            <a:prstGeom prst="rect">
              <a:avLst/>
            </a:prstGeom>
            <a:noFill/>
          </p:spPr>
          <p:txBody>
            <a:bodyPr wrap="square">
              <a:spAutoFit/>
            </a:bodyPr>
            <a:lstStyle/>
            <a:p>
              <a:r>
                <a:rPr lang="pl-PL" sz="1800" dirty="0">
                  <a:latin typeface="Times New Roman" panose="02020603050405020304" pitchFamily="18" charset="0"/>
                  <a:cs typeface="Times New Roman" panose="02020603050405020304" pitchFamily="18" charset="0"/>
                </a:rPr>
                <a:t>Â</a:t>
              </a:r>
              <a:endParaRPr lang="en-US" dirty="0"/>
            </a:p>
          </p:txBody>
        </p:sp>
      </p:grpSp>
      <p:sp>
        <p:nvSpPr>
          <p:cNvPr id="37" name="TextBox 36">
            <a:extLst>
              <a:ext uri="{FF2B5EF4-FFF2-40B4-BE49-F238E27FC236}">
                <a16:creationId xmlns:a16="http://schemas.microsoft.com/office/drawing/2014/main" id="{125A4837-2324-7475-80BF-1E5C7F4CF866}"/>
              </a:ext>
            </a:extLst>
          </p:cNvPr>
          <p:cNvSpPr txBox="1"/>
          <p:nvPr/>
        </p:nvSpPr>
        <p:spPr>
          <a:xfrm>
            <a:off x="6793230" y="1106305"/>
            <a:ext cx="5486400" cy="707886"/>
          </a:xfrm>
          <a:prstGeom prst="rect">
            <a:avLst/>
          </a:prstGeom>
          <a:noFill/>
        </p:spPr>
        <p:txBody>
          <a:bodyPr wrap="square">
            <a:spAutoFit/>
          </a:bodyPr>
          <a:lstStyle/>
          <a:p>
            <a:r>
              <a:rPr lang="en-US" sz="2000" b="1" dirty="0">
                <a:latin typeface="Times New Roman" panose="02020603050405020304" pitchFamily="18" charset="0"/>
                <a:cs typeface="Times New Roman" panose="02020603050405020304" pitchFamily="18" charset="0"/>
              </a:rPr>
              <a:t>Reflection</a:t>
            </a:r>
            <a:r>
              <a:rPr lang="en-US" sz="2000" dirty="0">
                <a:latin typeface="Times New Roman" panose="02020603050405020304" pitchFamily="18" charset="0"/>
                <a:cs typeface="Times New Roman" panose="02020603050405020304" pitchFamily="18" charset="0"/>
              </a:rPr>
              <a:t> of A (</a:t>
            </a:r>
            <a:r>
              <a:rPr lang="en-US" sz="1800" b="0" i="0" dirty="0">
                <a:solidFill>
                  <a:srgbClr val="242021"/>
                </a:solidFill>
                <a:effectLst/>
                <a:latin typeface="TimesTen-Roman"/>
              </a:rPr>
              <a:t>rotation by 180</a:t>
            </a:r>
            <a:r>
              <a:rPr lang="en-US" sz="1800" b="0" i="0" dirty="0">
                <a:solidFill>
                  <a:srgbClr val="242021"/>
                </a:solidFill>
                <a:effectLst/>
                <a:latin typeface="Symbol" panose="05050102010706020507" pitchFamily="18" charset="2"/>
              </a:rPr>
              <a:t>° </a:t>
            </a:r>
            <a:r>
              <a:rPr lang="en-US" sz="2000" dirty="0">
                <a:solidFill>
                  <a:srgbClr val="242021"/>
                </a:solidFill>
                <a:latin typeface="Times New Roman" panose="02020603050405020304" pitchFamily="18" charset="0"/>
                <a:cs typeface="Times New Roman" panose="02020603050405020304" pitchFamily="18" charset="0"/>
              </a:rPr>
              <a:t>about the origin)</a:t>
            </a:r>
            <a:endParaRPr lang="en-US" sz="2000" dirty="0">
              <a:latin typeface="Times New Roman" panose="02020603050405020304" pitchFamily="18" charset="0"/>
              <a:cs typeface="Times New Roman" panose="02020603050405020304" pitchFamily="18" charset="0"/>
            </a:endParaRPr>
          </a:p>
          <a:p>
            <a:pPr algn="ctr"/>
            <a:r>
              <a:rPr lang="pl-PL" sz="2000" dirty="0">
                <a:latin typeface="Times New Roman" panose="02020603050405020304" pitchFamily="18" charset="0"/>
                <a:cs typeface="Times New Roman" panose="02020603050405020304" pitchFamily="18" charset="0"/>
              </a:rPr>
              <a:t>Â = { w | w = -a for a ∈ A} </a:t>
            </a:r>
            <a:endParaRPr lang="en-US" sz="2000" dirty="0">
              <a:latin typeface="Times New Roman" panose="02020603050405020304" pitchFamily="18" charset="0"/>
              <a:cs typeface="Times New Roman" panose="02020603050405020304" pitchFamily="18" charset="0"/>
            </a:endParaRPr>
          </a:p>
        </p:txBody>
      </p:sp>
      <p:sp>
        <p:nvSpPr>
          <p:cNvPr id="38" name="TextBox 37">
            <a:extLst>
              <a:ext uri="{FF2B5EF4-FFF2-40B4-BE49-F238E27FC236}">
                <a16:creationId xmlns:a16="http://schemas.microsoft.com/office/drawing/2014/main" id="{4B4A6712-A64B-CF01-A400-A579D3E96E11}"/>
              </a:ext>
            </a:extLst>
          </p:cNvPr>
          <p:cNvSpPr txBox="1"/>
          <p:nvPr/>
        </p:nvSpPr>
        <p:spPr>
          <a:xfrm>
            <a:off x="3487432" y="4927973"/>
            <a:ext cx="5486400" cy="400110"/>
          </a:xfrm>
          <a:prstGeom prst="rect">
            <a:avLst/>
          </a:prstGeom>
          <a:noFill/>
        </p:spPr>
        <p:txBody>
          <a:bodyPr wrap="square">
            <a:spAutoFit/>
          </a:bodyPr>
          <a:lstStyle/>
          <a:p>
            <a:pPr algn="ctr"/>
            <a:r>
              <a:rPr lang="en-US" sz="2000" b="1" dirty="0">
                <a:solidFill>
                  <a:srgbClr val="FF0000"/>
                </a:solidFill>
                <a:latin typeface="Times New Roman" panose="02020603050405020304" pitchFamily="18" charset="0"/>
                <a:cs typeface="Times New Roman" panose="02020603050405020304" pitchFamily="18" charset="0"/>
              </a:rPr>
              <a:t>Reference point</a:t>
            </a:r>
            <a:endParaRPr lang="en-US" sz="2000" dirty="0">
              <a:solidFill>
                <a:srgbClr val="FF0000"/>
              </a:solidFill>
              <a:latin typeface="Times New Roman" panose="02020603050405020304" pitchFamily="18" charset="0"/>
              <a:cs typeface="Times New Roman" panose="02020603050405020304" pitchFamily="18" charset="0"/>
            </a:endParaRPr>
          </a:p>
        </p:txBody>
      </p:sp>
      <p:cxnSp>
        <p:nvCxnSpPr>
          <p:cNvPr id="40" name="Straight Arrow Connector 39">
            <a:extLst>
              <a:ext uri="{FF2B5EF4-FFF2-40B4-BE49-F238E27FC236}">
                <a16:creationId xmlns:a16="http://schemas.microsoft.com/office/drawing/2014/main" id="{69012972-A5E5-B35A-C254-A21CFFE32BE2}"/>
              </a:ext>
            </a:extLst>
          </p:cNvPr>
          <p:cNvCxnSpPr>
            <a:cxnSpLocks/>
          </p:cNvCxnSpPr>
          <p:nvPr/>
        </p:nvCxnSpPr>
        <p:spPr>
          <a:xfrm flipV="1">
            <a:off x="6461996" y="3628805"/>
            <a:ext cx="2809652" cy="1299168"/>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44" name="Straight Arrow Connector 43">
            <a:extLst>
              <a:ext uri="{FF2B5EF4-FFF2-40B4-BE49-F238E27FC236}">
                <a16:creationId xmlns:a16="http://schemas.microsoft.com/office/drawing/2014/main" id="{1C19568F-1096-8E62-82E4-4BC0FF060777}"/>
              </a:ext>
            </a:extLst>
          </p:cNvPr>
          <p:cNvCxnSpPr>
            <a:cxnSpLocks/>
          </p:cNvCxnSpPr>
          <p:nvPr/>
        </p:nvCxnSpPr>
        <p:spPr>
          <a:xfrm flipH="1" flipV="1">
            <a:off x="2142446" y="3560970"/>
            <a:ext cx="4319550" cy="1367003"/>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6612821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69CE81-98D1-4807-BEB5-3CA1BCB58FBF}"/>
              </a:ext>
            </a:extLst>
          </p:cNvPr>
          <p:cNvSpPr>
            <a:spLocks noGrp="1"/>
          </p:cNvSpPr>
          <p:nvPr>
            <p:ph type="title"/>
          </p:nvPr>
        </p:nvSpPr>
        <p:spPr/>
        <p:txBody>
          <a:bodyPr/>
          <a:lstStyle/>
          <a:p>
            <a:r>
              <a:rPr lang="en-US" dirty="0"/>
              <a:t>Logic Operations</a:t>
            </a:r>
          </a:p>
        </p:txBody>
      </p:sp>
      <p:graphicFrame>
        <p:nvGraphicFramePr>
          <p:cNvPr id="4" name="Table 3">
            <a:extLst>
              <a:ext uri="{FF2B5EF4-FFF2-40B4-BE49-F238E27FC236}">
                <a16:creationId xmlns:a16="http://schemas.microsoft.com/office/drawing/2014/main" id="{364B9007-0D37-94FC-D223-3F7FA9B3A706}"/>
              </a:ext>
            </a:extLst>
          </p:cNvPr>
          <p:cNvGraphicFramePr>
            <a:graphicFrameLocks noGrp="1"/>
          </p:cNvGraphicFramePr>
          <p:nvPr>
            <p:extLst>
              <p:ext uri="{D42A27DB-BD31-4B8C-83A1-F6EECF244321}">
                <p14:modId xmlns:p14="http://schemas.microsoft.com/office/powerpoint/2010/main" val="3621432562"/>
              </p:ext>
            </p:extLst>
          </p:nvPr>
        </p:nvGraphicFramePr>
        <p:xfrm>
          <a:off x="1002667" y="1862666"/>
          <a:ext cx="10186666" cy="2651760"/>
        </p:xfrm>
        <a:graphic>
          <a:graphicData uri="http://schemas.openxmlformats.org/drawingml/2006/table">
            <a:tbl>
              <a:tblPr firstRow="1" bandRow="1">
                <a:tableStyleId>{5C22544A-7EE6-4342-B048-85BDC9FD1C3A}</a:tableStyleId>
              </a:tblPr>
              <a:tblGrid>
                <a:gridCol w="1455238">
                  <a:extLst>
                    <a:ext uri="{9D8B030D-6E8A-4147-A177-3AD203B41FA5}">
                      <a16:colId xmlns:a16="http://schemas.microsoft.com/office/drawing/2014/main" val="744663718"/>
                    </a:ext>
                  </a:extLst>
                </a:gridCol>
                <a:gridCol w="1455238">
                  <a:extLst>
                    <a:ext uri="{9D8B030D-6E8A-4147-A177-3AD203B41FA5}">
                      <a16:colId xmlns:a16="http://schemas.microsoft.com/office/drawing/2014/main" val="2196928196"/>
                    </a:ext>
                  </a:extLst>
                </a:gridCol>
                <a:gridCol w="1455238">
                  <a:extLst>
                    <a:ext uri="{9D8B030D-6E8A-4147-A177-3AD203B41FA5}">
                      <a16:colId xmlns:a16="http://schemas.microsoft.com/office/drawing/2014/main" val="3905691091"/>
                    </a:ext>
                  </a:extLst>
                </a:gridCol>
                <a:gridCol w="1455238">
                  <a:extLst>
                    <a:ext uri="{9D8B030D-6E8A-4147-A177-3AD203B41FA5}">
                      <a16:colId xmlns:a16="http://schemas.microsoft.com/office/drawing/2014/main" val="1241083120"/>
                    </a:ext>
                  </a:extLst>
                </a:gridCol>
                <a:gridCol w="1455238">
                  <a:extLst>
                    <a:ext uri="{9D8B030D-6E8A-4147-A177-3AD203B41FA5}">
                      <a16:colId xmlns:a16="http://schemas.microsoft.com/office/drawing/2014/main" val="491422291"/>
                    </a:ext>
                  </a:extLst>
                </a:gridCol>
                <a:gridCol w="1455238">
                  <a:extLst>
                    <a:ext uri="{9D8B030D-6E8A-4147-A177-3AD203B41FA5}">
                      <a16:colId xmlns:a16="http://schemas.microsoft.com/office/drawing/2014/main" val="3796879143"/>
                    </a:ext>
                  </a:extLst>
                </a:gridCol>
                <a:gridCol w="1455238">
                  <a:extLst>
                    <a:ext uri="{9D8B030D-6E8A-4147-A177-3AD203B41FA5}">
                      <a16:colId xmlns:a16="http://schemas.microsoft.com/office/drawing/2014/main" val="881767337"/>
                    </a:ext>
                  </a:extLst>
                </a:gridCol>
              </a:tblGrid>
              <a:tr h="370840">
                <a:tc>
                  <a:txBody>
                    <a:bodyPr/>
                    <a:lstStyle/>
                    <a:p>
                      <a:pPr algn="ctr"/>
                      <a:r>
                        <a:rPr lang="en-US" dirty="0">
                          <a:latin typeface="Times New Roman" panose="02020603050405020304" pitchFamily="18" charset="0"/>
                          <a:cs typeface="Times New Roman" panose="02020603050405020304" pitchFamily="18" charset="0"/>
                        </a:rPr>
                        <a:t>p</a:t>
                      </a:r>
                    </a:p>
                  </a:txBody>
                  <a:tcPr anchor="ctr">
                    <a:solidFill>
                      <a:srgbClr val="BE4C49"/>
                    </a:solidFill>
                  </a:tcPr>
                </a:tc>
                <a:tc>
                  <a:txBody>
                    <a:bodyPr/>
                    <a:lstStyle/>
                    <a:p>
                      <a:pPr algn="ctr"/>
                      <a:r>
                        <a:rPr lang="en-US" dirty="0">
                          <a:latin typeface="Times New Roman" panose="02020603050405020304" pitchFamily="18" charset="0"/>
                          <a:cs typeface="Times New Roman" panose="02020603050405020304" pitchFamily="18" charset="0"/>
                        </a:rPr>
                        <a:t>q</a:t>
                      </a:r>
                    </a:p>
                  </a:txBody>
                  <a:tcPr anchor="ctr">
                    <a:solidFill>
                      <a:srgbClr val="BE4C49"/>
                    </a:solidFill>
                  </a:tcPr>
                </a:tc>
                <a:tc>
                  <a:txBody>
                    <a:bodyPr/>
                    <a:lstStyle/>
                    <a:p>
                      <a:pPr algn="ctr"/>
                      <a:r>
                        <a:rPr lang="en-US" dirty="0">
                          <a:latin typeface="Times New Roman" panose="02020603050405020304" pitchFamily="18" charset="0"/>
                          <a:cs typeface="Times New Roman" panose="02020603050405020304" pitchFamily="18" charset="0"/>
                        </a:rPr>
                        <a:t>AND</a:t>
                      </a:r>
                    </a:p>
                    <a:p>
                      <a:pPr algn="ctr"/>
                      <a:r>
                        <a:rPr lang="en-US" dirty="0">
                          <a:latin typeface="Times New Roman" panose="02020603050405020304" pitchFamily="18" charset="0"/>
                          <a:cs typeface="Times New Roman" panose="02020603050405020304" pitchFamily="18" charset="0"/>
                        </a:rPr>
                        <a:t>p . q</a:t>
                      </a:r>
                    </a:p>
                  </a:txBody>
                  <a:tcPr anchor="ctr">
                    <a:solidFill>
                      <a:srgbClr val="BE4C49"/>
                    </a:solidFill>
                  </a:tcPr>
                </a:tc>
                <a:tc>
                  <a:txBody>
                    <a:bodyPr/>
                    <a:lstStyle/>
                    <a:p>
                      <a:pPr algn="ctr"/>
                      <a:r>
                        <a:rPr lang="en-US" dirty="0">
                          <a:latin typeface="Times New Roman" panose="02020603050405020304" pitchFamily="18" charset="0"/>
                          <a:cs typeface="Times New Roman" panose="02020603050405020304" pitchFamily="18" charset="0"/>
                        </a:rPr>
                        <a:t>OR</a:t>
                      </a:r>
                    </a:p>
                    <a:p>
                      <a:pPr algn="ctr"/>
                      <a:r>
                        <a:rPr lang="en-US" dirty="0">
                          <a:latin typeface="Times New Roman" panose="02020603050405020304" pitchFamily="18" charset="0"/>
                          <a:cs typeface="Times New Roman" panose="02020603050405020304" pitchFamily="18" charset="0"/>
                        </a:rPr>
                        <a:t>p + q</a:t>
                      </a:r>
                    </a:p>
                  </a:txBody>
                  <a:tcPr anchor="ctr">
                    <a:solidFill>
                      <a:srgbClr val="BE4C49"/>
                    </a:solidFill>
                  </a:tcPr>
                </a:tc>
                <a:tc>
                  <a:txBody>
                    <a:bodyPr/>
                    <a:lstStyle/>
                    <a:p>
                      <a:pPr algn="ctr"/>
                      <a:r>
                        <a:rPr lang="en-US" dirty="0">
                          <a:latin typeface="Times New Roman" panose="02020603050405020304" pitchFamily="18" charset="0"/>
                          <a:cs typeface="Times New Roman" panose="02020603050405020304" pitchFamily="18" charset="0"/>
                        </a:rPr>
                        <a:t>XOR</a:t>
                      </a:r>
                    </a:p>
                  </a:txBody>
                  <a:tcPr anchor="ctr">
                    <a:solidFill>
                      <a:srgbClr val="BE4C49"/>
                    </a:solidFill>
                  </a:tcPr>
                </a:tc>
                <a:tc>
                  <a:txBody>
                    <a:bodyPr/>
                    <a:lstStyle/>
                    <a:p>
                      <a:pPr algn="ctr"/>
                      <a:r>
                        <a:rPr lang="en-US" dirty="0">
                          <a:latin typeface="Times New Roman" panose="02020603050405020304" pitchFamily="18" charset="0"/>
                          <a:cs typeface="Times New Roman" panose="02020603050405020304" pitchFamily="18" charset="0"/>
                        </a:rPr>
                        <a:t>NAND</a:t>
                      </a:r>
                    </a:p>
                  </a:txBody>
                  <a:tcPr anchor="ctr">
                    <a:solidFill>
                      <a:srgbClr val="BE4C49"/>
                    </a:solidFill>
                  </a:tcPr>
                </a:tc>
                <a:tc>
                  <a:txBody>
                    <a:bodyPr/>
                    <a:lstStyle/>
                    <a:p>
                      <a:pPr algn="ctr"/>
                      <a:r>
                        <a:rPr lang="en-US" dirty="0">
                          <a:latin typeface="Times New Roman" panose="02020603050405020304" pitchFamily="18" charset="0"/>
                          <a:cs typeface="Times New Roman" panose="02020603050405020304" pitchFamily="18" charset="0"/>
                        </a:rPr>
                        <a:t>NOT</a:t>
                      </a:r>
                    </a:p>
                    <a:p>
                      <a:pPr algn="ctr"/>
                      <a:r>
                        <a:rPr lang="en-US" dirty="0">
                          <a:latin typeface="Times New Roman" panose="02020603050405020304" pitchFamily="18" charset="0"/>
                          <a:cs typeface="Times New Roman" panose="02020603050405020304" pitchFamily="18" charset="0"/>
                        </a:rPr>
                        <a:t>p</a:t>
                      </a:r>
                    </a:p>
                  </a:txBody>
                  <a:tcPr anchor="ctr">
                    <a:solidFill>
                      <a:srgbClr val="BE4C49"/>
                    </a:solidFill>
                  </a:tcPr>
                </a:tc>
                <a:extLst>
                  <a:ext uri="{0D108BD9-81ED-4DB2-BD59-A6C34878D82A}">
                    <a16:rowId xmlns:a16="http://schemas.microsoft.com/office/drawing/2014/main" val="954597147"/>
                  </a:ext>
                </a:extLst>
              </a:tr>
              <a:tr h="370840">
                <a:tc>
                  <a:txBody>
                    <a:bodyPr/>
                    <a:lstStyle/>
                    <a:p>
                      <a:pPr algn="ctr"/>
                      <a:r>
                        <a:rPr lang="en-US" dirty="0">
                          <a:latin typeface="Times New Roman" panose="02020603050405020304" pitchFamily="18" charset="0"/>
                          <a:cs typeface="Times New Roman" panose="02020603050405020304" pitchFamily="18" charset="0"/>
                        </a:rPr>
                        <a:t>0</a:t>
                      </a:r>
                    </a:p>
                  </a:txBody>
                  <a:tcPr anchor="ctr">
                    <a:solidFill>
                      <a:schemeClr val="tx2">
                        <a:lumMod val="20000"/>
                        <a:lumOff val="80000"/>
                      </a:schemeClr>
                    </a:solidFill>
                  </a:tcPr>
                </a:tc>
                <a:tc>
                  <a:txBody>
                    <a:bodyPr/>
                    <a:lstStyle/>
                    <a:p>
                      <a:pPr algn="ctr"/>
                      <a:r>
                        <a:rPr lang="en-US" dirty="0">
                          <a:latin typeface="Times New Roman" panose="02020603050405020304" pitchFamily="18" charset="0"/>
                          <a:cs typeface="Times New Roman" panose="02020603050405020304" pitchFamily="18" charset="0"/>
                        </a:rPr>
                        <a:t>0</a:t>
                      </a:r>
                    </a:p>
                  </a:txBody>
                  <a:tcPr anchor="ctr">
                    <a:solidFill>
                      <a:schemeClr val="tx2">
                        <a:lumMod val="20000"/>
                        <a:lumOff val="80000"/>
                      </a:schemeClr>
                    </a:solidFill>
                  </a:tcPr>
                </a:tc>
                <a:tc>
                  <a:txBody>
                    <a:bodyPr/>
                    <a:lstStyle/>
                    <a:p>
                      <a:pPr algn="ctr"/>
                      <a:r>
                        <a:rPr lang="en-US" dirty="0">
                          <a:latin typeface="Times New Roman" panose="02020603050405020304" pitchFamily="18" charset="0"/>
                          <a:cs typeface="Times New Roman" panose="02020603050405020304" pitchFamily="18" charset="0"/>
                        </a:rPr>
                        <a:t>0</a:t>
                      </a:r>
                    </a:p>
                  </a:txBody>
                  <a:tcPr anchor="ctr">
                    <a:solidFill>
                      <a:schemeClr val="tx2">
                        <a:lumMod val="20000"/>
                        <a:lumOff val="80000"/>
                      </a:schemeClr>
                    </a:solidFill>
                  </a:tcPr>
                </a:tc>
                <a:tc>
                  <a:txBody>
                    <a:bodyPr/>
                    <a:lstStyle/>
                    <a:p>
                      <a:pPr algn="ctr"/>
                      <a:r>
                        <a:rPr lang="en-US" dirty="0">
                          <a:latin typeface="Times New Roman" panose="02020603050405020304" pitchFamily="18" charset="0"/>
                          <a:cs typeface="Times New Roman" panose="02020603050405020304" pitchFamily="18" charset="0"/>
                        </a:rPr>
                        <a:t>0</a:t>
                      </a:r>
                    </a:p>
                  </a:txBody>
                  <a:tcPr anchor="ctr">
                    <a:solidFill>
                      <a:schemeClr val="tx2">
                        <a:lumMod val="20000"/>
                        <a:lumOff val="80000"/>
                      </a:schemeClr>
                    </a:solidFill>
                  </a:tcPr>
                </a:tc>
                <a:tc>
                  <a:txBody>
                    <a:bodyPr/>
                    <a:lstStyle/>
                    <a:p>
                      <a:pPr algn="ctr"/>
                      <a:r>
                        <a:rPr lang="en-US" dirty="0">
                          <a:latin typeface="Times New Roman" panose="02020603050405020304" pitchFamily="18" charset="0"/>
                          <a:cs typeface="Times New Roman" panose="02020603050405020304" pitchFamily="18" charset="0"/>
                        </a:rPr>
                        <a:t>0</a:t>
                      </a:r>
                    </a:p>
                  </a:txBody>
                  <a:tcPr anchor="ctr">
                    <a:solidFill>
                      <a:schemeClr val="tx2">
                        <a:lumMod val="20000"/>
                        <a:lumOff val="80000"/>
                      </a:schemeClr>
                    </a:solidFill>
                  </a:tcPr>
                </a:tc>
                <a:tc>
                  <a:txBody>
                    <a:bodyPr/>
                    <a:lstStyle/>
                    <a:p>
                      <a:pPr algn="ctr"/>
                      <a:r>
                        <a:rPr lang="en-US" dirty="0">
                          <a:latin typeface="Times New Roman" panose="02020603050405020304" pitchFamily="18" charset="0"/>
                          <a:cs typeface="Times New Roman" panose="02020603050405020304" pitchFamily="18" charset="0"/>
                        </a:rPr>
                        <a:t>1</a:t>
                      </a:r>
                    </a:p>
                  </a:txBody>
                  <a:tcPr anchor="ctr">
                    <a:solidFill>
                      <a:schemeClr val="tx2">
                        <a:lumMod val="20000"/>
                        <a:lumOff val="80000"/>
                      </a:schemeClr>
                    </a:solidFill>
                  </a:tcPr>
                </a:tc>
                <a:tc>
                  <a:txBody>
                    <a:bodyPr/>
                    <a:lstStyle/>
                    <a:p>
                      <a:pPr algn="ctr"/>
                      <a:r>
                        <a:rPr lang="en-US" dirty="0">
                          <a:latin typeface="Times New Roman" panose="02020603050405020304" pitchFamily="18" charset="0"/>
                          <a:cs typeface="Times New Roman" panose="02020603050405020304" pitchFamily="18" charset="0"/>
                        </a:rPr>
                        <a:t>1</a:t>
                      </a:r>
                    </a:p>
                  </a:txBody>
                  <a:tcPr anchor="ctr">
                    <a:solidFill>
                      <a:schemeClr val="tx2">
                        <a:lumMod val="20000"/>
                        <a:lumOff val="80000"/>
                      </a:schemeClr>
                    </a:solidFill>
                  </a:tcPr>
                </a:tc>
                <a:extLst>
                  <a:ext uri="{0D108BD9-81ED-4DB2-BD59-A6C34878D82A}">
                    <a16:rowId xmlns:a16="http://schemas.microsoft.com/office/drawing/2014/main" val="2457697083"/>
                  </a:ext>
                </a:extLst>
              </a:tr>
              <a:tr h="370840">
                <a:tc>
                  <a:txBody>
                    <a:bodyPr/>
                    <a:lstStyle/>
                    <a:p>
                      <a:pPr algn="ctr"/>
                      <a:r>
                        <a:rPr lang="en-US" dirty="0">
                          <a:latin typeface="Times New Roman" panose="02020603050405020304" pitchFamily="18" charset="0"/>
                          <a:cs typeface="Times New Roman" panose="02020603050405020304" pitchFamily="18" charset="0"/>
                        </a:rPr>
                        <a:t>0</a:t>
                      </a:r>
                    </a:p>
                  </a:txBody>
                  <a:tcPr anchor="ctr">
                    <a:solidFill>
                      <a:schemeClr val="tx2">
                        <a:lumMod val="20000"/>
                        <a:lumOff val="80000"/>
                      </a:schemeClr>
                    </a:solidFill>
                  </a:tcPr>
                </a:tc>
                <a:tc>
                  <a:txBody>
                    <a:bodyPr/>
                    <a:lstStyle/>
                    <a:p>
                      <a:pPr algn="ctr"/>
                      <a:r>
                        <a:rPr lang="en-US" dirty="0">
                          <a:latin typeface="Times New Roman" panose="02020603050405020304" pitchFamily="18" charset="0"/>
                          <a:cs typeface="Times New Roman" panose="02020603050405020304" pitchFamily="18" charset="0"/>
                        </a:rPr>
                        <a:t>1</a:t>
                      </a:r>
                    </a:p>
                  </a:txBody>
                  <a:tcPr anchor="ctr">
                    <a:solidFill>
                      <a:schemeClr val="tx2">
                        <a:lumMod val="20000"/>
                        <a:lumOff val="80000"/>
                      </a:schemeClr>
                    </a:solidFill>
                  </a:tcPr>
                </a:tc>
                <a:tc>
                  <a:txBody>
                    <a:bodyPr/>
                    <a:lstStyle/>
                    <a:p>
                      <a:pPr algn="ctr"/>
                      <a:r>
                        <a:rPr lang="en-US" dirty="0">
                          <a:latin typeface="Times New Roman" panose="02020603050405020304" pitchFamily="18" charset="0"/>
                          <a:cs typeface="Times New Roman" panose="02020603050405020304" pitchFamily="18" charset="0"/>
                        </a:rPr>
                        <a:t>0</a:t>
                      </a:r>
                    </a:p>
                  </a:txBody>
                  <a:tcPr anchor="ctr">
                    <a:solidFill>
                      <a:schemeClr val="tx2">
                        <a:lumMod val="20000"/>
                        <a:lumOff val="80000"/>
                      </a:schemeClr>
                    </a:solidFill>
                  </a:tcPr>
                </a:tc>
                <a:tc>
                  <a:txBody>
                    <a:bodyPr/>
                    <a:lstStyle/>
                    <a:p>
                      <a:pPr algn="ctr"/>
                      <a:r>
                        <a:rPr lang="en-US" dirty="0">
                          <a:latin typeface="Times New Roman" panose="02020603050405020304" pitchFamily="18" charset="0"/>
                          <a:cs typeface="Times New Roman" panose="02020603050405020304" pitchFamily="18" charset="0"/>
                        </a:rPr>
                        <a:t>1</a:t>
                      </a:r>
                    </a:p>
                  </a:txBody>
                  <a:tcPr anchor="ctr">
                    <a:solidFill>
                      <a:schemeClr val="tx2">
                        <a:lumMod val="20000"/>
                        <a:lumOff val="80000"/>
                      </a:schemeClr>
                    </a:solidFill>
                  </a:tcPr>
                </a:tc>
                <a:tc>
                  <a:txBody>
                    <a:bodyPr/>
                    <a:lstStyle/>
                    <a:p>
                      <a:pPr algn="ctr"/>
                      <a:r>
                        <a:rPr lang="en-US" dirty="0">
                          <a:latin typeface="Times New Roman" panose="02020603050405020304" pitchFamily="18" charset="0"/>
                          <a:cs typeface="Times New Roman" panose="02020603050405020304" pitchFamily="18" charset="0"/>
                        </a:rPr>
                        <a:t>1</a:t>
                      </a:r>
                    </a:p>
                  </a:txBody>
                  <a:tcPr anchor="ctr">
                    <a:solidFill>
                      <a:schemeClr val="tx2">
                        <a:lumMod val="20000"/>
                        <a:lumOff val="80000"/>
                      </a:schemeClr>
                    </a:solidFill>
                  </a:tcPr>
                </a:tc>
                <a:tc>
                  <a:txBody>
                    <a:bodyPr/>
                    <a:lstStyle/>
                    <a:p>
                      <a:pPr algn="ctr"/>
                      <a:r>
                        <a:rPr lang="en-US" dirty="0">
                          <a:latin typeface="Times New Roman" panose="02020603050405020304" pitchFamily="18" charset="0"/>
                          <a:cs typeface="Times New Roman" panose="02020603050405020304" pitchFamily="18" charset="0"/>
                        </a:rPr>
                        <a:t>1</a:t>
                      </a:r>
                    </a:p>
                  </a:txBody>
                  <a:tcPr anchor="ctr">
                    <a:solidFill>
                      <a:schemeClr val="tx2">
                        <a:lumMod val="20000"/>
                        <a:lumOff val="80000"/>
                      </a:schemeClr>
                    </a:solidFill>
                  </a:tcPr>
                </a:tc>
                <a:tc>
                  <a:txBody>
                    <a:bodyPr/>
                    <a:lstStyle/>
                    <a:p>
                      <a:pPr algn="ctr"/>
                      <a:r>
                        <a:rPr lang="en-US" dirty="0">
                          <a:latin typeface="Times New Roman" panose="02020603050405020304" pitchFamily="18" charset="0"/>
                          <a:cs typeface="Times New Roman" panose="02020603050405020304" pitchFamily="18" charset="0"/>
                        </a:rPr>
                        <a:t>1</a:t>
                      </a:r>
                    </a:p>
                  </a:txBody>
                  <a:tcPr anchor="ctr">
                    <a:solidFill>
                      <a:schemeClr val="tx2">
                        <a:lumMod val="20000"/>
                        <a:lumOff val="80000"/>
                      </a:schemeClr>
                    </a:solidFill>
                  </a:tcPr>
                </a:tc>
                <a:extLst>
                  <a:ext uri="{0D108BD9-81ED-4DB2-BD59-A6C34878D82A}">
                    <a16:rowId xmlns:a16="http://schemas.microsoft.com/office/drawing/2014/main" val="1453502449"/>
                  </a:ext>
                </a:extLst>
              </a:tr>
              <a:tr h="370840">
                <a:tc>
                  <a:txBody>
                    <a:bodyPr/>
                    <a:lstStyle/>
                    <a:p>
                      <a:pPr algn="ctr"/>
                      <a:r>
                        <a:rPr lang="en-US" dirty="0">
                          <a:latin typeface="Times New Roman" panose="02020603050405020304" pitchFamily="18" charset="0"/>
                          <a:cs typeface="Times New Roman" panose="02020603050405020304" pitchFamily="18" charset="0"/>
                        </a:rPr>
                        <a:t>1</a:t>
                      </a:r>
                    </a:p>
                  </a:txBody>
                  <a:tcPr anchor="ctr">
                    <a:solidFill>
                      <a:schemeClr val="tx2">
                        <a:lumMod val="20000"/>
                        <a:lumOff val="80000"/>
                      </a:schemeClr>
                    </a:solidFill>
                  </a:tcPr>
                </a:tc>
                <a:tc>
                  <a:txBody>
                    <a:bodyPr/>
                    <a:lstStyle/>
                    <a:p>
                      <a:pPr algn="ctr"/>
                      <a:r>
                        <a:rPr lang="en-US" dirty="0">
                          <a:latin typeface="Times New Roman" panose="02020603050405020304" pitchFamily="18" charset="0"/>
                          <a:cs typeface="Times New Roman" panose="02020603050405020304" pitchFamily="18" charset="0"/>
                        </a:rPr>
                        <a:t>0</a:t>
                      </a:r>
                    </a:p>
                  </a:txBody>
                  <a:tcPr anchor="ctr">
                    <a:solidFill>
                      <a:schemeClr val="tx2">
                        <a:lumMod val="20000"/>
                        <a:lumOff val="80000"/>
                      </a:schemeClr>
                    </a:solidFill>
                  </a:tcPr>
                </a:tc>
                <a:tc>
                  <a:txBody>
                    <a:bodyPr/>
                    <a:lstStyle/>
                    <a:p>
                      <a:pPr algn="ctr"/>
                      <a:r>
                        <a:rPr lang="en-US" dirty="0">
                          <a:latin typeface="Times New Roman" panose="02020603050405020304" pitchFamily="18" charset="0"/>
                          <a:cs typeface="Times New Roman" panose="02020603050405020304" pitchFamily="18" charset="0"/>
                        </a:rPr>
                        <a:t>0</a:t>
                      </a:r>
                    </a:p>
                  </a:txBody>
                  <a:tcPr anchor="ctr">
                    <a:solidFill>
                      <a:schemeClr val="tx2">
                        <a:lumMod val="20000"/>
                        <a:lumOff val="80000"/>
                      </a:schemeClr>
                    </a:solidFill>
                  </a:tcPr>
                </a:tc>
                <a:tc>
                  <a:txBody>
                    <a:bodyPr/>
                    <a:lstStyle/>
                    <a:p>
                      <a:pPr algn="ctr"/>
                      <a:r>
                        <a:rPr lang="en-US" dirty="0">
                          <a:latin typeface="Times New Roman" panose="02020603050405020304" pitchFamily="18" charset="0"/>
                          <a:cs typeface="Times New Roman" panose="02020603050405020304" pitchFamily="18" charset="0"/>
                        </a:rPr>
                        <a:t>1</a:t>
                      </a:r>
                    </a:p>
                  </a:txBody>
                  <a:tcPr anchor="ctr">
                    <a:solidFill>
                      <a:schemeClr val="tx2">
                        <a:lumMod val="20000"/>
                        <a:lumOff val="80000"/>
                      </a:schemeClr>
                    </a:solidFill>
                  </a:tcPr>
                </a:tc>
                <a:tc>
                  <a:txBody>
                    <a:bodyPr/>
                    <a:lstStyle/>
                    <a:p>
                      <a:pPr algn="ctr"/>
                      <a:r>
                        <a:rPr lang="en-US" dirty="0">
                          <a:latin typeface="Times New Roman" panose="02020603050405020304" pitchFamily="18" charset="0"/>
                          <a:cs typeface="Times New Roman" panose="02020603050405020304" pitchFamily="18" charset="0"/>
                        </a:rPr>
                        <a:t>1</a:t>
                      </a:r>
                    </a:p>
                  </a:txBody>
                  <a:tcPr anchor="ctr">
                    <a:solidFill>
                      <a:schemeClr val="tx2">
                        <a:lumMod val="20000"/>
                        <a:lumOff val="80000"/>
                      </a:schemeClr>
                    </a:solidFill>
                  </a:tcPr>
                </a:tc>
                <a:tc>
                  <a:txBody>
                    <a:bodyPr/>
                    <a:lstStyle/>
                    <a:p>
                      <a:pPr algn="ctr"/>
                      <a:r>
                        <a:rPr lang="en-US" dirty="0">
                          <a:latin typeface="Times New Roman" panose="02020603050405020304" pitchFamily="18" charset="0"/>
                          <a:cs typeface="Times New Roman" panose="02020603050405020304" pitchFamily="18" charset="0"/>
                        </a:rPr>
                        <a:t>1</a:t>
                      </a:r>
                    </a:p>
                  </a:txBody>
                  <a:tcPr anchor="ctr">
                    <a:solidFill>
                      <a:schemeClr val="tx2">
                        <a:lumMod val="20000"/>
                        <a:lumOff val="80000"/>
                      </a:schemeClr>
                    </a:solidFill>
                  </a:tcPr>
                </a:tc>
                <a:tc>
                  <a:txBody>
                    <a:bodyPr/>
                    <a:lstStyle/>
                    <a:p>
                      <a:pPr algn="ctr"/>
                      <a:r>
                        <a:rPr lang="en-US" dirty="0">
                          <a:latin typeface="Times New Roman" panose="02020603050405020304" pitchFamily="18" charset="0"/>
                          <a:cs typeface="Times New Roman" panose="02020603050405020304" pitchFamily="18" charset="0"/>
                        </a:rPr>
                        <a:t>0</a:t>
                      </a:r>
                    </a:p>
                  </a:txBody>
                  <a:tcPr anchor="ctr">
                    <a:solidFill>
                      <a:schemeClr val="tx2">
                        <a:lumMod val="20000"/>
                        <a:lumOff val="80000"/>
                      </a:schemeClr>
                    </a:solidFill>
                  </a:tcPr>
                </a:tc>
                <a:extLst>
                  <a:ext uri="{0D108BD9-81ED-4DB2-BD59-A6C34878D82A}">
                    <a16:rowId xmlns:a16="http://schemas.microsoft.com/office/drawing/2014/main" val="2986903292"/>
                  </a:ext>
                </a:extLst>
              </a:tr>
              <a:tr h="370840">
                <a:tc>
                  <a:txBody>
                    <a:bodyPr/>
                    <a:lstStyle/>
                    <a:p>
                      <a:pPr algn="ctr"/>
                      <a:r>
                        <a:rPr lang="en-US" dirty="0">
                          <a:latin typeface="Times New Roman" panose="02020603050405020304" pitchFamily="18" charset="0"/>
                          <a:cs typeface="Times New Roman" panose="02020603050405020304" pitchFamily="18" charset="0"/>
                        </a:rPr>
                        <a:t>1</a:t>
                      </a:r>
                    </a:p>
                  </a:txBody>
                  <a:tcPr anchor="ctr">
                    <a:solidFill>
                      <a:schemeClr val="tx2">
                        <a:lumMod val="20000"/>
                        <a:lumOff val="80000"/>
                      </a:schemeClr>
                    </a:solidFill>
                  </a:tcPr>
                </a:tc>
                <a:tc>
                  <a:txBody>
                    <a:bodyPr/>
                    <a:lstStyle/>
                    <a:p>
                      <a:pPr algn="ctr"/>
                      <a:r>
                        <a:rPr lang="en-US" dirty="0">
                          <a:latin typeface="Times New Roman" panose="02020603050405020304" pitchFamily="18" charset="0"/>
                          <a:cs typeface="Times New Roman" panose="02020603050405020304" pitchFamily="18" charset="0"/>
                        </a:rPr>
                        <a:t>1</a:t>
                      </a:r>
                    </a:p>
                  </a:txBody>
                  <a:tcPr anchor="ctr">
                    <a:solidFill>
                      <a:schemeClr val="tx2">
                        <a:lumMod val="20000"/>
                        <a:lumOff val="80000"/>
                      </a:schemeClr>
                    </a:solidFill>
                  </a:tcPr>
                </a:tc>
                <a:tc>
                  <a:txBody>
                    <a:bodyPr/>
                    <a:lstStyle/>
                    <a:p>
                      <a:pPr algn="ctr"/>
                      <a:r>
                        <a:rPr lang="en-US" dirty="0">
                          <a:latin typeface="Times New Roman" panose="02020603050405020304" pitchFamily="18" charset="0"/>
                          <a:cs typeface="Times New Roman" panose="02020603050405020304" pitchFamily="18" charset="0"/>
                        </a:rPr>
                        <a:t>1</a:t>
                      </a:r>
                    </a:p>
                  </a:txBody>
                  <a:tcPr anchor="ctr">
                    <a:solidFill>
                      <a:schemeClr val="tx2">
                        <a:lumMod val="20000"/>
                        <a:lumOff val="80000"/>
                      </a:schemeClr>
                    </a:solidFill>
                  </a:tcPr>
                </a:tc>
                <a:tc>
                  <a:txBody>
                    <a:bodyPr/>
                    <a:lstStyle/>
                    <a:p>
                      <a:pPr algn="ctr"/>
                      <a:r>
                        <a:rPr lang="en-US" dirty="0">
                          <a:latin typeface="Times New Roman" panose="02020603050405020304" pitchFamily="18" charset="0"/>
                          <a:cs typeface="Times New Roman" panose="02020603050405020304" pitchFamily="18" charset="0"/>
                        </a:rPr>
                        <a:t>1</a:t>
                      </a:r>
                    </a:p>
                  </a:txBody>
                  <a:tcPr anchor="ctr">
                    <a:solidFill>
                      <a:schemeClr val="tx2">
                        <a:lumMod val="20000"/>
                        <a:lumOff val="80000"/>
                      </a:schemeClr>
                    </a:solidFill>
                  </a:tcPr>
                </a:tc>
                <a:tc>
                  <a:txBody>
                    <a:bodyPr/>
                    <a:lstStyle/>
                    <a:p>
                      <a:pPr algn="ctr"/>
                      <a:r>
                        <a:rPr lang="en-US" dirty="0">
                          <a:latin typeface="Times New Roman" panose="02020603050405020304" pitchFamily="18" charset="0"/>
                          <a:cs typeface="Times New Roman" panose="02020603050405020304" pitchFamily="18" charset="0"/>
                        </a:rPr>
                        <a:t>0</a:t>
                      </a:r>
                    </a:p>
                  </a:txBody>
                  <a:tcPr anchor="ctr">
                    <a:solidFill>
                      <a:schemeClr val="tx2">
                        <a:lumMod val="20000"/>
                        <a:lumOff val="80000"/>
                      </a:schemeClr>
                    </a:solidFill>
                  </a:tcPr>
                </a:tc>
                <a:tc>
                  <a:txBody>
                    <a:bodyPr/>
                    <a:lstStyle/>
                    <a:p>
                      <a:pPr algn="ctr"/>
                      <a:r>
                        <a:rPr lang="en-US" dirty="0">
                          <a:latin typeface="Times New Roman" panose="02020603050405020304" pitchFamily="18" charset="0"/>
                          <a:cs typeface="Times New Roman" panose="02020603050405020304" pitchFamily="18" charset="0"/>
                        </a:rPr>
                        <a:t>0</a:t>
                      </a:r>
                    </a:p>
                  </a:txBody>
                  <a:tcPr anchor="ctr">
                    <a:solidFill>
                      <a:schemeClr val="tx2">
                        <a:lumMod val="20000"/>
                        <a:lumOff val="80000"/>
                      </a:schemeClr>
                    </a:solidFill>
                  </a:tcPr>
                </a:tc>
                <a:tc>
                  <a:txBody>
                    <a:bodyPr/>
                    <a:lstStyle/>
                    <a:p>
                      <a:pPr algn="ctr"/>
                      <a:r>
                        <a:rPr lang="en-US" dirty="0">
                          <a:latin typeface="Times New Roman" panose="02020603050405020304" pitchFamily="18" charset="0"/>
                          <a:cs typeface="Times New Roman" panose="02020603050405020304" pitchFamily="18" charset="0"/>
                        </a:rPr>
                        <a:t>0</a:t>
                      </a:r>
                    </a:p>
                  </a:txBody>
                  <a:tcPr anchor="ctr">
                    <a:solidFill>
                      <a:schemeClr val="tx2">
                        <a:lumMod val="20000"/>
                        <a:lumOff val="80000"/>
                      </a:schemeClr>
                    </a:solidFill>
                  </a:tcPr>
                </a:tc>
                <a:extLst>
                  <a:ext uri="{0D108BD9-81ED-4DB2-BD59-A6C34878D82A}">
                    <a16:rowId xmlns:a16="http://schemas.microsoft.com/office/drawing/2014/main" val="2351657425"/>
                  </a:ext>
                </a:extLst>
              </a:tr>
            </a:tbl>
          </a:graphicData>
        </a:graphic>
      </p:graphicFrame>
      <p:cxnSp>
        <p:nvCxnSpPr>
          <p:cNvPr id="6" name="Straight Connector 5">
            <a:extLst>
              <a:ext uri="{FF2B5EF4-FFF2-40B4-BE49-F238E27FC236}">
                <a16:creationId xmlns:a16="http://schemas.microsoft.com/office/drawing/2014/main" id="{3CB99BF7-8E89-A806-B8DD-74550F10550D}"/>
              </a:ext>
            </a:extLst>
          </p:cNvPr>
          <p:cNvCxnSpPr/>
          <p:nvPr/>
        </p:nvCxnSpPr>
        <p:spPr>
          <a:xfrm>
            <a:off x="10367010" y="2384107"/>
            <a:ext cx="17145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687827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B1225F-A56A-9CA0-B455-B19D87DDF031}"/>
              </a:ext>
            </a:extLst>
          </p:cNvPr>
          <p:cNvSpPr>
            <a:spLocks noGrp="1"/>
          </p:cNvSpPr>
          <p:nvPr>
            <p:ph type="title"/>
          </p:nvPr>
        </p:nvSpPr>
        <p:spPr/>
        <p:txBody>
          <a:bodyPr/>
          <a:lstStyle/>
          <a:p>
            <a:r>
              <a:rPr lang="en-US" dirty="0"/>
              <a:t>Logic Operations</a:t>
            </a:r>
          </a:p>
        </p:txBody>
      </p:sp>
      <p:pic>
        <p:nvPicPr>
          <p:cNvPr id="5" name="Picture 4">
            <a:extLst>
              <a:ext uri="{FF2B5EF4-FFF2-40B4-BE49-F238E27FC236}">
                <a16:creationId xmlns:a16="http://schemas.microsoft.com/office/drawing/2014/main" id="{286BC403-7E75-6796-947A-4F6F791B477D}"/>
              </a:ext>
            </a:extLst>
          </p:cNvPr>
          <p:cNvPicPr>
            <a:picLocks noChangeAspect="1"/>
          </p:cNvPicPr>
          <p:nvPr/>
        </p:nvPicPr>
        <p:blipFill>
          <a:blip r:embed="rId3"/>
          <a:srcRect t="57547"/>
          <a:stretch/>
        </p:blipFill>
        <p:spPr>
          <a:xfrm>
            <a:off x="6409148" y="1986327"/>
            <a:ext cx="5447493" cy="2885345"/>
          </a:xfrm>
          <a:prstGeom prst="rect">
            <a:avLst/>
          </a:prstGeom>
        </p:spPr>
      </p:pic>
      <p:pic>
        <p:nvPicPr>
          <p:cNvPr id="6" name="Picture 5">
            <a:extLst>
              <a:ext uri="{FF2B5EF4-FFF2-40B4-BE49-F238E27FC236}">
                <a16:creationId xmlns:a16="http://schemas.microsoft.com/office/drawing/2014/main" id="{031D302E-AFFD-1B4D-B1EF-41DF8D0DF830}"/>
              </a:ext>
            </a:extLst>
          </p:cNvPr>
          <p:cNvPicPr>
            <a:picLocks noChangeAspect="1"/>
          </p:cNvPicPr>
          <p:nvPr/>
        </p:nvPicPr>
        <p:blipFill>
          <a:blip r:embed="rId3"/>
          <a:srcRect b="41317"/>
          <a:stretch/>
        </p:blipFill>
        <p:spPr>
          <a:xfrm>
            <a:off x="438229" y="1434800"/>
            <a:ext cx="5447493" cy="3988397"/>
          </a:xfrm>
          <a:prstGeom prst="rect">
            <a:avLst/>
          </a:prstGeom>
        </p:spPr>
      </p:pic>
    </p:spTree>
    <p:extLst>
      <p:ext uri="{BB962C8B-B14F-4D97-AF65-F5344CB8AC3E}">
        <p14:creationId xmlns:p14="http://schemas.microsoft.com/office/powerpoint/2010/main" val="386265239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Other"/>
  <p:tag name="MH_ORDER" val="4"/>
</p:tagLst>
</file>

<file path=ppt/tags/tag10.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Other"/>
  <p:tag name="MH_ORDER" val="4"/>
</p:tagLst>
</file>

<file path=ppt/tags/tag11.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Other"/>
  <p:tag name="MH_ORDER" val="4"/>
</p:tagLst>
</file>

<file path=ppt/tags/tag12.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Other"/>
  <p:tag name="MH_ORDER" val="4"/>
</p:tagLst>
</file>

<file path=ppt/tags/tag13.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Other"/>
  <p:tag name="MH_ORDER" val="4"/>
</p:tagLst>
</file>

<file path=ppt/tags/tag14.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Other"/>
  <p:tag name="MH_ORDER" val="4"/>
</p:tagLst>
</file>

<file path=ppt/tags/tag15.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Other"/>
  <p:tag name="MH_ORDER" val="4"/>
</p:tagLst>
</file>

<file path=ppt/tags/tag16.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Other"/>
  <p:tag name="MH_ORDER" val="4"/>
</p:tagLst>
</file>

<file path=ppt/tags/tag2.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Other"/>
  <p:tag name="MH_ORDER" val="4"/>
</p:tagLst>
</file>

<file path=ppt/tags/tag3.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Other"/>
  <p:tag name="MH_ORDER" val="4"/>
</p:tagLst>
</file>

<file path=ppt/tags/tag4.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Other"/>
  <p:tag name="MH_ORDER" val="4"/>
</p:tagLst>
</file>

<file path=ppt/tags/tag5.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Other"/>
  <p:tag name="MH_ORDER" val="4"/>
</p:tagLst>
</file>

<file path=ppt/tags/tag6.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Other"/>
  <p:tag name="MH_ORDER" val="4"/>
</p:tagLst>
</file>

<file path=ppt/tags/tag7.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Other"/>
  <p:tag name="MH_ORDER" val="4"/>
</p:tagLst>
</file>

<file path=ppt/tags/tag8.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Other"/>
  <p:tag name="MH_ORDER" val="4"/>
</p:tagLst>
</file>

<file path=ppt/tags/tag9.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Other"/>
  <p:tag name="MH_ORDER" val="4"/>
</p:tagLst>
</file>

<file path=ppt/theme/theme1.xml><?xml version="1.0" encoding="utf-8"?>
<a:theme xmlns:a="http://schemas.openxmlformats.org/drawingml/2006/main" name="디자인 사용자 지정">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11135</TotalTime>
  <Words>2721</Words>
  <Application>Microsoft Office PowerPoint</Application>
  <PresentationFormat>Widescreen</PresentationFormat>
  <Paragraphs>302</Paragraphs>
  <Slides>21</Slides>
  <Notes>19</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21</vt:i4>
      </vt:variant>
    </vt:vector>
  </HeadingPairs>
  <TitlesOfParts>
    <vt:vector size="34" baseType="lpstr">
      <vt:lpstr>等线</vt:lpstr>
      <vt:lpstr>Malgun Gothic</vt:lpstr>
      <vt:lpstr>Malgun Gothic</vt:lpstr>
      <vt:lpstr>Arial</vt:lpstr>
      <vt:lpstr>Arial Unicode MS</vt:lpstr>
      <vt:lpstr>Calibri</vt:lpstr>
      <vt:lpstr>Cambria Math</vt:lpstr>
      <vt:lpstr>Symbol</vt:lpstr>
      <vt:lpstr>Times New Roman</vt:lpstr>
      <vt:lpstr>TimesTen-Italic</vt:lpstr>
      <vt:lpstr>TimesTen-Roman</vt:lpstr>
      <vt:lpstr>양재참숯체B</vt:lpstr>
      <vt:lpstr>디자인 사용자 지정</vt:lpstr>
      <vt:lpstr>Timeline</vt:lpstr>
      <vt:lpstr>PowerPoint Presentation</vt:lpstr>
      <vt:lpstr>Introduction</vt:lpstr>
      <vt:lpstr>Representing Objects by sets</vt:lpstr>
      <vt:lpstr>Representing Objects by sets</vt:lpstr>
      <vt:lpstr>Basic Set Theory</vt:lpstr>
      <vt:lpstr>Translation and Reflection</vt:lpstr>
      <vt:lpstr>Logic Operations</vt:lpstr>
      <vt:lpstr>Logic Operations</vt:lpstr>
      <vt:lpstr>Structuring element</vt:lpstr>
      <vt:lpstr>Erosion</vt:lpstr>
      <vt:lpstr>Erosion</vt:lpstr>
      <vt:lpstr>Using erosion to remove image components.</vt:lpstr>
      <vt:lpstr>Separating the objects using erosion</vt:lpstr>
      <vt:lpstr>Dilation</vt:lpstr>
      <vt:lpstr>Dilation</vt:lpstr>
      <vt:lpstr>Dilation</vt:lpstr>
      <vt:lpstr>Opening</vt:lpstr>
      <vt:lpstr>Closing</vt:lpstr>
      <vt:lpstr>Program to process fingerprint images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HL2020</dc:creator>
  <cp:lastModifiedBy>PC</cp:lastModifiedBy>
  <cp:revision>300</cp:revision>
  <dcterms:created xsi:type="dcterms:W3CDTF">2024-11-29T08:47:06Z</dcterms:created>
  <dcterms:modified xsi:type="dcterms:W3CDTF">2025-05-30T08:17:14Z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
  </property>
  <property fmtid="{D5CDD505-2E9C-101B-9397-08002B2CF9AE}" pid="3" name="KSOProductBuildVer">
    <vt:lpwstr>1033-11.1.0.11723</vt:lpwstr>
  </property>
</Properties>
</file>